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1" r:id="rId17"/>
    <p:sldId id="270" r:id="rId18"/>
    <p:sldId id="288" r:id="rId19"/>
    <p:sldId id="273" r:id="rId20"/>
    <p:sldId id="272" r:id="rId21"/>
    <p:sldId id="278" r:id="rId22"/>
    <p:sldId id="274" r:id="rId23"/>
    <p:sldId id="279" r:id="rId24"/>
    <p:sldId id="286" r:id="rId25"/>
    <p:sldId id="287" r:id="rId26"/>
    <p:sldId id="276" r:id="rId27"/>
    <p:sldId id="277" r:id="rId28"/>
    <p:sldId id="280" r:id="rId29"/>
    <p:sldId id="281" r:id="rId30"/>
    <p:sldId id="283" r:id="rId31"/>
    <p:sldId id="289" r:id="rId32"/>
    <p:sldId id="282" r:id="rId33"/>
    <p:sldId id="284" r:id="rId34"/>
    <p:sldId id="285" r:id="rId35"/>
    <p:sldId id="290" r:id="rId3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61F80-25E7-43F1-A138-EFE8944FCA86}" type="datetimeFigureOut">
              <a:rPr lang="da-DK" smtClean="0"/>
              <a:t>20-02-2026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F3FA6-A887-4139-8990-92F5E5D863C0}" type="slidenum">
              <a:rPr lang="da-DK" smtClean="0"/>
              <a:t>‹nr.›</a:t>
            </a:fld>
            <a:endParaRPr lang="da-DK"/>
          </a:p>
        </p:txBody>
      </p:sp>
    </p:spTree>
    <p:extLst>
      <p:ext uri="{BB962C8B-B14F-4D97-AF65-F5344CB8AC3E}">
        <p14:creationId xmlns:p14="http://schemas.microsoft.com/office/powerpoint/2010/main" val="32191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AFF3FA6-A887-4139-8990-92F5E5D863C0}" type="slidenum">
              <a:rPr lang="da-DK" smtClean="0"/>
              <a:t>11</a:t>
            </a:fld>
            <a:endParaRPr lang="da-DK"/>
          </a:p>
        </p:txBody>
      </p:sp>
    </p:spTree>
    <p:extLst>
      <p:ext uri="{BB962C8B-B14F-4D97-AF65-F5344CB8AC3E}">
        <p14:creationId xmlns:p14="http://schemas.microsoft.com/office/powerpoint/2010/main" val="303876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AFF3FA6-A887-4139-8990-92F5E5D863C0}" type="slidenum">
              <a:rPr lang="da-DK" smtClean="0"/>
              <a:t>12</a:t>
            </a:fld>
            <a:endParaRPr lang="da-DK"/>
          </a:p>
        </p:txBody>
      </p:sp>
    </p:spTree>
    <p:extLst>
      <p:ext uri="{BB962C8B-B14F-4D97-AF65-F5344CB8AC3E}">
        <p14:creationId xmlns:p14="http://schemas.microsoft.com/office/powerpoint/2010/main" val="111185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E9305-31A0-3869-50B8-33B7A11A35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BD61B33-5FC2-BA9D-C641-C3512DF8D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96F525B-E144-D42A-0CCB-E2FEF278B96E}"/>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5" name="Pladsholder til sidefod 4">
            <a:extLst>
              <a:ext uri="{FF2B5EF4-FFF2-40B4-BE49-F238E27FC236}">
                <a16:creationId xmlns:a16="http://schemas.microsoft.com/office/drawing/2014/main" id="{779AB309-188B-5705-A8E2-8E2A2ACC29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621563-76EB-F181-9ED4-21C8A7437825}"/>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380818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D47D4-3776-8BE8-9AA6-50FED9AD71B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7095F91-3FD7-363E-49F8-B6D1FB57179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183D078-34A6-9DC6-EFB8-BFD45C87832C}"/>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5" name="Pladsholder til sidefod 4">
            <a:extLst>
              <a:ext uri="{FF2B5EF4-FFF2-40B4-BE49-F238E27FC236}">
                <a16:creationId xmlns:a16="http://schemas.microsoft.com/office/drawing/2014/main" id="{63935271-1F3F-06A0-3236-5535E837651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D0B364E-085A-CDCE-34C0-FE9E7CCF9082}"/>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64026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CB465BF-3502-B3B7-3363-2E82D7C67E1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B3DACD3-7ECF-5E77-1A1E-6DE1DBA4173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3ADB75E-ADCC-470F-0324-381D7123A61F}"/>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5" name="Pladsholder til sidefod 4">
            <a:extLst>
              <a:ext uri="{FF2B5EF4-FFF2-40B4-BE49-F238E27FC236}">
                <a16:creationId xmlns:a16="http://schemas.microsoft.com/office/drawing/2014/main" id="{E1C77336-472A-7EE0-3666-0AF64C26867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64B7C88-361D-076E-2298-054479ABAC67}"/>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113655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13B0E-E24E-6316-4EAB-8060BCC48D9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DA9BCAD-3A88-6F49-8870-CFAA58A6F26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5881AA9-E6FD-09B3-6CE3-A4D59B38C999}"/>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5" name="Pladsholder til sidefod 4">
            <a:extLst>
              <a:ext uri="{FF2B5EF4-FFF2-40B4-BE49-F238E27FC236}">
                <a16:creationId xmlns:a16="http://schemas.microsoft.com/office/drawing/2014/main" id="{0B17DE7E-E375-C92E-93A4-DFC1A5B6BEA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B2D7ACD-4986-AC81-A197-DAA137256341}"/>
              </a:ext>
            </a:extLst>
          </p:cNvPr>
          <p:cNvSpPr>
            <a:spLocks noGrp="1"/>
          </p:cNvSpPr>
          <p:nvPr>
            <p:ph type="sldNum" sz="quarter" idx="12"/>
          </p:nvPr>
        </p:nvSpPr>
        <p:spPr/>
        <p:txBody>
          <a:bodyPr/>
          <a:lstStyle/>
          <a:p>
            <a:fld id="{F3A36A25-00D5-4C67-A502-EB8065CE79FA}" type="slidenum">
              <a:rPr lang="da-DK" smtClean="0"/>
              <a:t>‹nr.›</a:t>
            </a:fld>
            <a:endParaRPr lang="da-DK"/>
          </a:p>
        </p:txBody>
      </p:sp>
      <p:pic>
        <p:nvPicPr>
          <p:cNvPr id="8" name="Billede 7">
            <a:extLst>
              <a:ext uri="{FF2B5EF4-FFF2-40B4-BE49-F238E27FC236}">
                <a16:creationId xmlns:a16="http://schemas.microsoft.com/office/drawing/2014/main" id="{C30B8349-808B-57CE-B765-DB0D2C4E1BB6}"/>
              </a:ext>
            </a:extLst>
          </p:cNvPr>
          <p:cNvPicPr>
            <a:picLocks noChangeAspect="1"/>
          </p:cNvPicPr>
          <p:nvPr userDrawn="1"/>
        </p:nvPicPr>
        <p:blipFill>
          <a:blip r:embed="rId2"/>
          <a:stretch>
            <a:fillRect/>
          </a:stretch>
        </p:blipFill>
        <p:spPr>
          <a:xfrm>
            <a:off x="9048588" y="0"/>
            <a:ext cx="3143412" cy="990651"/>
          </a:xfrm>
          <a:prstGeom prst="rect">
            <a:avLst/>
          </a:prstGeom>
        </p:spPr>
      </p:pic>
    </p:spTree>
    <p:extLst>
      <p:ext uri="{BB962C8B-B14F-4D97-AF65-F5344CB8AC3E}">
        <p14:creationId xmlns:p14="http://schemas.microsoft.com/office/powerpoint/2010/main" val="47935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CFB0B-C32E-F70D-D068-5FCDBB75358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EF39B15-0282-AB65-E7FF-DCCC821F17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B12F0BC-5643-5DD5-47E5-7E2FBD645DEE}"/>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5" name="Pladsholder til sidefod 4">
            <a:extLst>
              <a:ext uri="{FF2B5EF4-FFF2-40B4-BE49-F238E27FC236}">
                <a16:creationId xmlns:a16="http://schemas.microsoft.com/office/drawing/2014/main" id="{9B542A2A-D4D1-8897-00C7-6454D52A8D1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120D38-5310-0ADE-A1BA-8598477FFD56}"/>
              </a:ext>
            </a:extLst>
          </p:cNvPr>
          <p:cNvSpPr>
            <a:spLocks noGrp="1"/>
          </p:cNvSpPr>
          <p:nvPr>
            <p:ph type="sldNum" sz="quarter" idx="12"/>
          </p:nvPr>
        </p:nvSpPr>
        <p:spPr/>
        <p:txBody>
          <a:bodyPr/>
          <a:lstStyle/>
          <a:p>
            <a:fld id="{F3A36A25-00D5-4C67-A502-EB8065CE79FA}" type="slidenum">
              <a:rPr lang="da-DK" smtClean="0"/>
              <a:t>‹nr.›</a:t>
            </a:fld>
            <a:endParaRPr lang="da-DK"/>
          </a:p>
        </p:txBody>
      </p:sp>
      <p:pic>
        <p:nvPicPr>
          <p:cNvPr id="8" name="Billede 7">
            <a:extLst>
              <a:ext uri="{FF2B5EF4-FFF2-40B4-BE49-F238E27FC236}">
                <a16:creationId xmlns:a16="http://schemas.microsoft.com/office/drawing/2014/main" id="{FF561D30-BF82-B959-CE6D-7AD52C4D45A7}"/>
              </a:ext>
            </a:extLst>
          </p:cNvPr>
          <p:cNvPicPr>
            <a:picLocks noChangeAspect="1"/>
          </p:cNvPicPr>
          <p:nvPr userDrawn="1"/>
        </p:nvPicPr>
        <p:blipFill>
          <a:blip r:embed="rId2"/>
          <a:stretch>
            <a:fillRect/>
          </a:stretch>
        </p:blipFill>
        <p:spPr>
          <a:xfrm>
            <a:off x="9048588" y="0"/>
            <a:ext cx="3143412" cy="990651"/>
          </a:xfrm>
          <a:prstGeom prst="rect">
            <a:avLst/>
          </a:prstGeom>
        </p:spPr>
      </p:pic>
    </p:spTree>
    <p:extLst>
      <p:ext uri="{BB962C8B-B14F-4D97-AF65-F5344CB8AC3E}">
        <p14:creationId xmlns:p14="http://schemas.microsoft.com/office/powerpoint/2010/main" val="416202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E0DCB-CB5D-D382-511E-FD70C004568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D0D60A2-2369-3D42-4A6C-1C46E85D2EA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1E83304-68A8-1A15-917F-D95DDB3566A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B6EDD7B-DBC0-E000-5A42-64A7EE286532}"/>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6" name="Pladsholder til sidefod 5">
            <a:extLst>
              <a:ext uri="{FF2B5EF4-FFF2-40B4-BE49-F238E27FC236}">
                <a16:creationId xmlns:a16="http://schemas.microsoft.com/office/drawing/2014/main" id="{05007179-9DE0-72CA-CAEA-E526250A36B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E58CD4F-4404-FDB4-0A7B-F76F274074F2}"/>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278858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C5752-A293-992A-8342-816B4D35FA7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FA4D0B6-E9F6-3DAF-C0E5-82BAFC336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CF5786C-09F6-67FE-4282-FA550824FDD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2D9589C-B2B3-8FD0-B569-A1B077221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9AD304F-9B11-57AD-39F5-3735382BFA1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C705633-15AD-2E78-521A-BF05C00D23C1}"/>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8" name="Pladsholder til sidefod 7">
            <a:extLst>
              <a:ext uri="{FF2B5EF4-FFF2-40B4-BE49-F238E27FC236}">
                <a16:creationId xmlns:a16="http://schemas.microsoft.com/office/drawing/2014/main" id="{B2F2A4E3-3695-ECE3-B3B1-E64D30F4D50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7A05120-77E6-79F1-9E86-7793A5335659}"/>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365916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ECE0-7BB1-355F-68D1-01D567B2539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D93B38A-137E-D722-EF0B-EF8A9C714E14}"/>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4" name="Pladsholder til sidefod 3">
            <a:extLst>
              <a:ext uri="{FF2B5EF4-FFF2-40B4-BE49-F238E27FC236}">
                <a16:creationId xmlns:a16="http://schemas.microsoft.com/office/drawing/2014/main" id="{1222597F-4C07-E4A5-BCF6-8ACA8D5B2EB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AAA24F5-004D-950C-E319-80892E956078}"/>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28468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9C13187-8220-5474-7FB8-AB97505743B1}"/>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3" name="Pladsholder til sidefod 2">
            <a:extLst>
              <a:ext uri="{FF2B5EF4-FFF2-40B4-BE49-F238E27FC236}">
                <a16:creationId xmlns:a16="http://schemas.microsoft.com/office/drawing/2014/main" id="{41B0DD3A-21E6-A21C-4120-4FF3BFA87F9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B9B8763-BD80-EDF4-9E9C-A65769722F1A}"/>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290759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98CB2-A3B5-B968-A245-6A68203248C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F33E89E-44DD-6EB6-300B-DA01527D8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713C2F8-8BEF-B5FD-85EC-3C4ECE6D8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EE82C3A-7799-0A3B-C3D2-60F9DE1E4B25}"/>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6" name="Pladsholder til sidefod 5">
            <a:extLst>
              <a:ext uri="{FF2B5EF4-FFF2-40B4-BE49-F238E27FC236}">
                <a16:creationId xmlns:a16="http://schemas.microsoft.com/office/drawing/2014/main" id="{EA5D36EC-7CBB-3FD7-DCD8-6B3F30B2CE6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17DA331-581F-2F7B-E450-8836D8B7E5B2}"/>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5393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852EB-72EE-85B7-935F-43C7CFC18CF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7E47105-8D25-1166-3A26-5C3C7EC1FA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44D7DB5-8C70-6AB9-7C60-917C49166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C6DB551-A9B5-DC33-1445-3F2C64C5A083}"/>
              </a:ext>
            </a:extLst>
          </p:cNvPr>
          <p:cNvSpPr>
            <a:spLocks noGrp="1"/>
          </p:cNvSpPr>
          <p:nvPr>
            <p:ph type="dt" sz="half" idx="10"/>
          </p:nvPr>
        </p:nvSpPr>
        <p:spPr/>
        <p:txBody>
          <a:bodyPr/>
          <a:lstStyle/>
          <a:p>
            <a:fld id="{B75A2AB8-FCF8-4FEC-A530-299162DE525A}" type="datetimeFigureOut">
              <a:rPr lang="da-DK" smtClean="0"/>
              <a:t>20-02-2026</a:t>
            </a:fld>
            <a:endParaRPr lang="da-DK"/>
          </a:p>
        </p:txBody>
      </p:sp>
      <p:sp>
        <p:nvSpPr>
          <p:cNvPr id="6" name="Pladsholder til sidefod 5">
            <a:extLst>
              <a:ext uri="{FF2B5EF4-FFF2-40B4-BE49-F238E27FC236}">
                <a16:creationId xmlns:a16="http://schemas.microsoft.com/office/drawing/2014/main" id="{9FF49FDB-BA6D-E47A-13FC-C328ACEBB05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29C48AF-A0E7-729E-1EA1-2715EDC7471B}"/>
              </a:ext>
            </a:extLst>
          </p:cNvPr>
          <p:cNvSpPr>
            <a:spLocks noGrp="1"/>
          </p:cNvSpPr>
          <p:nvPr>
            <p:ph type="sldNum" sz="quarter" idx="12"/>
          </p:nvPr>
        </p:nvSpPr>
        <p:spPr/>
        <p:txBody>
          <a:bodyPr/>
          <a:lstStyle/>
          <a:p>
            <a:fld id="{F3A36A25-00D5-4C67-A502-EB8065CE79FA}" type="slidenum">
              <a:rPr lang="da-DK" smtClean="0"/>
              <a:t>‹nr.›</a:t>
            </a:fld>
            <a:endParaRPr lang="da-DK"/>
          </a:p>
        </p:txBody>
      </p:sp>
    </p:spTree>
    <p:extLst>
      <p:ext uri="{BB962C8B-B14F-4D97-AF65-F5344CB8AC3E}">
        <p14:creationId xmlns:p14="http://schemas.microsoft.com/office/powerpoint/2010/main" val="284510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56BCA92-5108-6F92-6445-7F29FC677A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1127567-A27C-CEE6-64AE-BE2239A3E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9BD4614-4932-73CB-F461-76F5E67B14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5A2AB8-FCF8-4FEC-A530-299162DE525A}" type="datetimeFigureOut">
              <a:rPr lang="da-DK" smtClean="0"/>
              <a:t>20-02-2026</a:t>
            </a:fld>
            <a:endParaRPr lang="da-DK"/>
          </a:p>
        </p:txBody>
      </p:sp>
      <p:sp>
        <p:nvSpPr>
          <p:cNvPr id="5" name="Pladsholder til sidefod 4">
            <a:extLst>
              <a:ext uri="{FF2B5EF4-FFF2-40B4-BE49-F238E27FC236}">
                <a16:creationId xmlns:a16="http://schemas.microsoft.com/office/drawing/2014/main" id="{93A18FBC-C527-BDDE-A1F4-4B919361F6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EDF904A4-6147-BBB7-8F12-9782F7AFB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A36A25-00D5-4C67-A502-EB8065CE79FA}" type="slidenum">
              <a:rPr lang="da-DK" smtClean="0"/>
              <a:t>‹nr.›</a:t>
            </a:fld>
            <a:endParaRPr lang="da-DK"/>
          </a:p>
        </p:txBody>
      </p:sp>
    </p:spTree>
    <p:extLst>
      <p:ext uri="{BB962C8B-B14F-4D97-AF65-F5344CB8AC3E}">
        <p14:creationId xmlns:p14="http://schemas.microsoft.com/office/powerpoint/2010/main" val="324169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xaminer.dk/procedures/fem" TargetMode="External"/><Relationship Id="rId2" Type="http://schemas.openxmlformats.org/officeDocument/2006/relationships/hyperlink" Target="https://aim.naviair.d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examiner.dk/forms-and-documents/testform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xaminer.dk/documents/2025/feb/fcl945-revalidation-of-classrating-sepland-sepsea-and-tmg" TargetMode="External"/><Relationship Id="rId2" Type="http://schemas.openxmlformats.org/officeDocument/2006/relationships/hyperlink" Target="https://www.examiner.dk/procedures/instructo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xaminer.dk/general-information" TargetMode="External"/><Relationship Id="rId2" Type="http://schemas.openxmlformats.org/officeDocument/2006/relationships/hyperlink" Target="https://www.examiner.dk/documents/2023/sep/examiner-ed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a:extLst>
              <a:ext uri="{FF2B5EF4-FFF2-40B4-BE49-F238E27FC236}">
                <a16:creationId xmlns:a16="http://schemas.microsoft.com/office/drawing/2014/main" id="{53D37824-93F5-45C8-891E-81FA52F5BA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9840" t="21241" r="10841" b="15658"/>
          <a:stretch/>
        </p:blipFill>
        <p:spPr>
          <a:xfrm>
            <a:off x="0" y="0"/>
            <a:ext cx="12192000" cy="6858000"/>
          </a:xfrm>
          <a:prstGeom prst="rect">
            <a:avLst/>
          </a:prstGeom>
        </p:spPr>
      </p:pic>
      <p:sp>
        <p:nvSpPr>
          <p:cNvPr id="7" name="Titel 6">
            <a:extLst>
              <a:ext uri="{FF2B5EF4-FFF2-40B4-BE49-F238E27FC236}">
                <a16:creationId xmlns:a16="http://schemas.microsoft.com/office/drawing/2014/main" id="{9B527911-C760-0D71-C6F5-B930C30A3347}"/>
              </a:ext>
            </a:extLst>
          </p:cNvPr>
          <p:cNvSpPr>
            <a:spLocks noGrp="1"/>
          </p:cNvSpPr>
          <p:nvPr>
            <p:ph type="title"/>
          </p:nvPr>
        </p:nvSpPr>
        <p:spPr>
          <a:xfrm>
            <a:off x="1638571" y="1109583"/>
            <a:ext cx="6097772" cy="2262158"/>
          </a:xfrm>
        </p:spPr>
        <p:txBody>
          <a:bodyPr vert="horz" wrap="square" lIns="91440" tIns="45720" rIns="91440" bIns="45720" anchor="ctr" anchorCtr="0">
            <a:noAutofit/>
          </a:bodyPr>
          <a:lstStyle/>
          <a:p>
            <a:pPr>
              <a:lnSpc>
                <a:spcPct val="100000"/>
              </a:lnSpc>
            </a:pPr>
            <a:r>
              <a:rPr lang="da-DK" sz="3800" b="1" dirty="0" err="1">
                <a:solidFill>
                  <a:srgbClr val="FFFFFF"/>
                </a:solidFill>
                <a:latin typeface="Verdana" panose="020B0604030504040204" pitchFamily="34" charset="0"/>
              </a:rPr>
              <a:t>Conduct</a:t>
            </a:r>
            <a:r>
              <a:rPr lang="da-DK" sz="3800" b="1" dirty="0">
                <a:solidFill>
                  <a:srgbClr val="FFFFFF"/>
                </a:solidFill>
                <a:latin typeface="Verdana" panose="020B0604030504040204" pitchFamily="34" charset="0"/>
              </a:rPr>
              <a:t> of a check</a:t>
            </a:r>
            <a:endParaRPr lang="da-DK" sz="2000" dirty="0">
              <a:solidFill>
                <a:srgbClr val="FFFFFF"/>
              </a:solidFill>
              <a:latin typeface="Verdana" panose="020B0604030504040204" pitchFamily="34" charset="0"/>
            </a:endParaRPr>
          </a:p>
        </p:txBody>
      </p:sp>
      <p:sp>
        <p:nvSpPr>
          <p:cNvPr id="10" name="Tekstfelt 9" descr="Data om præsentationen">
            <a:extLst>
              <a:ext uri="{FF2B5EF4-FFF2-40B4-BE49-F238E27FC236}">
                <a16:creationId xmlns:a16="http://schemas.microsoft.com/office/drawing/2014/main" id="{7C09D022-9A81-33DC-9299-ABE7207CE7AA}"/>
              </a:ext>
              <a:ext uri="{C183D7F6-B498-43B3-948B-1728B52AA6E4}">
                <adec:decorative xmlns:adec="http://schemas.microsoft.com/office/drawing/2017/decorative" val="0"/>
              </a:ext>
            </a:extLst>
          </p:cNvPr>
          <p:cNvSpPr txBox="1"/>
          <p:nvPr/>
        </p:nvSpPr>
        <p:spPr>
          <a:xfrm>
            <a:off x="1943371" y="2969583"/>
            <a:ext cx="6097772" cy="1383969"/>
          </a:xfrm>
          <a:prstGeom prst="rect">
            <a:avLst/>
          </a:prstGeom>
          <a:noFill/>
        </p:spPr>
        <p:txBody>
          <a:bodyPr wrap="square" anchor="ctr">
            <a:spAutoFit/>
          </a:bodyPr>
          <a:lstStyle/>
          <a:p>
            <a:pPr algn="l">
              <a:lnSpc>
                <a:spcPct val="150000"/>
              </a:lnSpc>
            </a:pPr>
            <a:r>
              <a:rPr lang="da-DK" sz="3000" b="1" dirty="0">
                <a:solidFill>
                  <a:srgbClr val="F6FAE8"/>
                </a:solidFill>
                <a:latin typeface="Verdana" panose="020B0604030504040204" pitchFamily="34" charset="0"/>
                <a:ea typeface="Verdana" panose="020B0604030504040204" pitchFamily="34" charset="0"/>
              </a:rPr>
              <a:t>SEP(land) VFR </a:t>
            </a:r>
            <a:r>
              <a:rPr lang="da-DK" sz="3000" b="1" dirty="0" err="1">
                <a:solidFill>
                  <a:srgbClr val="F6FAE8"/>
                </a:solidFill>
                <a:latin typeface="Verdana" panose="020B0604030504040204" pitchFamily="34" charset="0"/>
                <a:ea typeface="Verdana" panose="020B0604030504040204" pitchFamily="34" charset="0"/>
              </a:rPr>
              <a:t>proficiency</a:t>
            </a:r>
            <a:r>
              <a:rPr lang="da-DK" sz="3000" b="1" dirty="0">
                <a:solidFill>
                  <a:srgbClr val="F6FAE8"/>
                </a:solidFill>
                <a:latin typeface="Verdana" panose="020B0604030504040204" pitchFamily="34" charset="0"/>
                <a:ea typeface="Verdana" panose="020B0604030504040204" pitchFamily="34" charset="0"/>
              </a:rPr>
              <a:t> check</a:t>
            </a:r>
            <a:endParaRPr lang="da-DK" sz="3000" b="1" i="0" u="none" strike="noStrike" baseline="0" dirty="0">
              <a:solidFill>
                <a:srgbClr val="F6FAE8"/>
              </a:solidFill>
              <a:latin typeface="Verdana" panose="020B0604030504040204" pitchFamily="34" charset="0"/>
              <a:ea typeface="Verdana" panose="020B0604030504040204" pitchFamily="34" charset="0"/>
            </a:endParaRPr>
          </a:p>
        </p:txBody>
      </p:sp>
      <p:sp>
        <p:nvSpPr>
          <p:cNvPr id="11" name="Pladsholder til slidenummer 3">
            <a:extLst>
              <a:ext uri="{FF2B5EF4-FFF2-40B4-BE49-F238E27FC236}">
                <a16:creationId xmlns:a16="http://schemas.microsoft.com/office/drawing/2014/main" id="{0D9DB340-B602-40F1-BDA1-5F5F64ADD906}"/>
              </a:ext>
            </a:extLst>
          </p:cNvPr>
          <p:cNvSpPr>
            <a:spLocks noGrp="1"/>
          </p:cNvSpPr>
          <p:nvPr>
            <p:ph type="sldNum" sz="quarter" idx="12"/>
          </p:nvPr>
        </p:nvSpPr>
        <p:spPr>
          <a:xfrm>
            <a:off x="8610600" y="6356350"/>
            <a:ext cx="2743200" cy="365125"/>
          </a:xfrm>
        </p:spPr>
        <p:txBody>
          <a:bodyPr/>
          <a:lstStyle/>
          <a:p>
            <a:fld id="{0241EA5B-B76B-48AF-B570-527F092DA8AF}" type="slidenum">
              <a:rPr lang="da-DK" sz="900" smtClean="0">
                <a:latin typeface="Verdana" panose="020B0604030504040204" pitchFamily="34" charset="0"/>
                <a:ea typeface="Verdana" panose="020B0604030504040204" pitchFamily="34" charset="0"/>
              </a:rPr>
              <a:t>1</a:t>
            </a:fld>
            <a:endParaRPr lang="da-DK"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6899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6B181-01D0-F2BB-B86E-8637C1FBFF99}"/>
              </a:ext>
            </a:extLst>
          </p:cNvPr>
          <p:cNvSpPr>
            <a:spLocks noGrp="1"/>
          </p:cNvSpPr>
          <p:nvPr>
            <p:ph type="title"/>
          </p:nvPr>
        </p:nvSpPr>
        <p:spPr/>
        <p:txBody>
          <a:bodyPr/>
          <a:lstStyle/>
          <a:p>
            <a:pPr algn="ctr"/>
            <a:r>
              <a:rPr lang="da-DK" dirty="0"/>
              <a:t>The check</a:t>
            </a:r>
          </a:p>
        </p:txBody>
      </p:sp>
      <p:sp>
        <p:nvSpPr>
          <p:cNvPr id="3" name="Pladsholder til indhold 2">
            <a:extLst>
              <a:ext uri="{FF2B5EF4-FFF2-40B4-BE49-F238E27FC236}">
                <a16:creationId xmlns:a16="http://schemas.microsoft.com/office/drawing/2014/main" id="{4F90C936-E6CC-8C84-F28B-5CE7CADB5FA4}"/>
              </a:ext>
            </a:extLst>
          </p:cNvPr>
          <p:cNvSpPr>
            <a:spLocks noGrp="1"/>
          </p:cNvSpPr>
          <p:nvPr>
            <p:ph idx="1"/>
          </p:nvPr>
        </p:nvSpPr>
        <p:spPr/>
        <p:txBody>
          <a:bodyPr/>
          <a:lstStyle/>
          <a:p>
            <a:r>
              <a:rPr lang="da-DK" dirty="0" err="1"/>
              <a:t>Use</a:t>
            </a:r>
            <a:r>
              <a:rPr lang="da-DK" dirty="0"/>
              <a:t> of the FEM and examiner.dk procedures and guidance</a:t>
            </a:r>
          </a:p>
          <a:p>
            <a:r>
              <a:rPr lang="da-DK" dirty="0">
                <a:hlinkClick r:id="rId2"/>
              </a:rPr>
              <a:t>https://aim.naviair.dk/</a:t>
            </a:r>
            <a:endParaRPr lang="da-DK" dirty="0"/>
          </a:p>
          <a:p>
            <a:r>
              <a:rPr lang="da-DK" dirty="0">
                <a:hlinkClick r:id="rId3"/>
              </a:rPr>
              <a:t>https://www.examiner.dk/procedures/fem</a:t>
            </a:r>
            <a:r>
              <a:rPr lang="da-DK" dirty="0"/>
              <a:t> .</a:t>
            </a:r>
          </a:p>
          <a:p>
            <a:endParaRPr lang="da-DK" dirty="0"/>
          </a:p>
        </p:txBody>
      </p:sp>
    </p:spTree>
    <p:extLst>
      <p:ext uri="{BB962C8B-B14F-4D97-AF65-F5344CB8AC3E}">
        <p14:creationId xmlns:p14="http://schemas.microsoft.com/office/powerpoint/2010/main" val="18922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F5F59-C137-B9C2-7420-2EE4A6FE15E0}"/>
              </a:ext>
            </a:extLst>
          </p:cNvPr>
          <p:cNvSpPr>
            <a:spLocks noGrp="1"/>
          </p:cNvSpPr>
          <p:nvPr>
            <p:ph type="title"/>
          </p:nvPr>
        </p:nvSpPr>
        <p:spPr/>
        <p:txBody>
          <a:bodyPr/>
          <a:lstStyle/>
          <a:p>
            <a:pPr algn="ctr"/>
            <a:r>
              <a:rPr lang="da-DK" dirty="0"/>
              <a:t>Overview of check</a:t>
            </a:r>
          </a:p>
        </p:txBody>
      </p:sp>
      <p:pic>
        <p:nvPicPr>
          <p:cNvPr id="5" name="Pladsholder til indhold 4">
            <a:extLst>
              <a:ext uri="{FF2B5EF4-FFF2-40B4-BE49-F238E27FC236}">
                <a16:creationId xmlns:a16="http://schemas.microsoft.com/office/drawing/2014/main" id="{567C7E59-B67B-F063-0B7E-C9DB90F7EC36}"/>
              </a:ext>
            </a:extLst>
          </p:cNvPr>
          <p:cNvPicPr>
            <a:picLocks noGrp="1" noChangeAspect="1"/>
          </p:cNvPicPr>
          <p:nvPr>
            <p:ph idx="1"/>
          </p:nvPr>
        </p:nvPicPr>
        <p:blipFill>
          <a:blip r:embed="rId3"/>
          <a:stretch>
            <a:fillRect/>
          </a:stretch>
        </p:blipFill>
        <p:spPr>
          <a:xfrm>
            <a:off x="1821646" y="1690688"/>
            <a:ext cx="8511791" cy="4601255"/>
          </a:xfrm>
        </p:spPr>
      </p:pic>
    </p:spTree>
    <p:extLst>
      <p:ext uri="{BB962C8B-B14F-4D97-AF65-F5344CB8AC3E}">
        <p14:creationId xmlns:p14="http://schemas.microsoft.com/office/powerpoint/2010/main" val="349216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A99E16-150E-9C3E-B124-16D5F07EDFE5}"/>
              </a:ext>
            </a:extLst>
          </p:cNvPr>
          <p:cNvSpPr>
            <a:spLocks noGrp="1"/>
          </p:cNvSpPr>
          <p:nvPr>
            <p:ph type="title"/>
          </p:nvPr>
        </p:nvSpPr>
        <p:spPr/>
        <p:txBody>
          <a:bodyPr/>
          <a:lstStyle/>
          <a:p>
            <a:pPr algn="ctr"/>
            <a:r>
              <a:rPr lang="da-DK" dirty="0"/>
              <a:t>Meeting the </a:t>
            </a:r>
            <a:r>
              <a:rPr lang="da-DK" dirty="0" err="1"/>
              <a:t>candidate</a:t>
            </a:r>
            <a:endParaRPr lang="da-DK" dirty="0"/>
          </a:p>
        </p:txBody>
      </p:sp>
      <p:sp>
        <p:nvSpPr>
          <p:cNvPr id="3" name="Pladsholder til indhold 2">
            <a:extLst>
              <a:ext uri="{FF2B5EF4-FFF2-40B4-BE49-F238E27FC236}">
                <a16:creationId xmlns:a16="http://schemas.microsoft.com/office/drawing/2014/main" id="{9D2A5133-F89B-C684-3947-E3170407A337}"/>
              </a:ext>
            </a:extLst>
          </p:cNvPr>
          <p:cNvSpPr>
            <a:spLocks noGrp="1"/>
          </p:cNvSpPr>
          <p:nvPr>
            <p:ph idx="1"/>
          </p:nvPr>
        </p:nvSpPr>
        <p:spPr/>
        <p:txBody>
          <a:bodyPr/>
          <a:lstStyle/>
          <a:p>
            <a:r>
              <a:rPr lang="da-DK" dirty="0" err="1"/>
              <a:t>Communication</a:t>
            </a:r>
            <a:endParaRPr lang="da-DK" dirty="0"/>
          </a:p>
          <a:p>
            <a:endParaRPr lang="da-DK" dirty="0"/>
          </a:p>
        </p:txBody>
      </p:sp>
      <p:pic>
        <p:nvPicPr>
          <p:cNvPr id="5" name="Billede 4">
            <a:extLst>
              <a:ext uri="{FF2B5EF4-FFF2-40B4-BE49-F238E27FC236}">
                <a16:creationId xmlns:a16="http://schemas.microsoft.com/office/drawing/2014/main" id="{7CF45ECC-B579-5A2F-4311-5EBE23E81807}"/>
              </a:ext>
            </a:extLst>
          </p:cNvPr>
          <p:cNvPicPr>
            <a:picLocks noChangeAspect="1"/>
          </p:cNvPicPr>
          <p:nvPr/>
        </p:nvPicPr>
        <p:blipFill>
          <a:blip r:embed="rId3"/>
          <a:stretch>
            <a:fillRect/>
          </a:stretch>
        </p:blipFill>
        <p:spPr>
          <a:xfrm>
            <a:off x="1121229" y="2416628"/>
            <a:ext cx="10232571" cy="4351337"/>
          </a:xfrm>
          <a:prstGeom prst="rect">
            <a:avLst/>
          </a:prstGeom>
        </p:spPr>
      </p:pic>
    </p:spTree>
    <p:extLst>
      <p:ext uri="{BB962C8B-B14F-4D97-AF65-F5344CB8AC3E}">
        <p14:creationId xmlns:p14="http://schemas.microsoft.com/office/powerpoint/2010/main" val="307555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3A1D6-D918-C92D-805C-05F1BAC644A1}"/>
              </a:ext>
            </a:extLst>
          </p:cNvPr>
          <p:cNvSpPr>
            <a:spLocks noGrp="1"/>
          </p:cNvSpPr>
          <p:nvPr>
            <p:ph type="title"/>
          </p:nvPr>
        </p:nvSpPr>
        <p:spPr/>
        <p:txBody>
          <a:bodyPr/>
          <a:lstStyle/>
          <a:p>
            <a:pPr algn="ctr"/>
            <a:r>
              <a:rPr lang="da-DK" dirty="0"/>
              <a:t>Atmosphere</a:t>
            </a:r>
          </a:p>
        </p:txBody>
      </p:sp>
      <p:pic>
        <p:nvPicPr>
          <p:cNvPr id="5" name="Pladsholder til indhold 4">
            <a:extLst>
              <a:ext uri="{FF2B5EF4-FFF2-40B4-BE49-F238E27FC236}">
                <a16:creationId xmlns:a16="http://schemas.microsoft.com/office/drawing/2014/main" id="{A69C90F1-2EA3-B892-8608-1AF8873F383B}"/>
              </a:ext>
            </a:extLst>
          </p:cNvPr>
          <p:cNvPicPr>
            <a:picLocks noGrp="1" noChangeAspect="1"/>
          </p:cNvPicPr>
          <p:nvPr>
            <p:ph idx="1"/>
          </p:nvPr>
        </p:nvPicPr>
        <p:blipFill>
          <a:blip r:embed="rId2"/>
          <a:stretch>
            <a:fillRect/>
          </a:stretch>
        </p:blipFill>
        <p:spPr>
          <a:xfrm>
            <a:off x="931454" y="2514599"/>
            <a:ext cx="10474837" cy="3015343"/>
          </a:xfrm>
        </p:spPr>
      </p:pic>
    </p:spTree>
    <p:extLst>
      <p:ext uri="{BB962C8B-B14F-4D97-AF65-F5344CB8AC3E}">
        <p14:creationId xmlns:p14="http://schemas.microsoft.com/office/powerpoint/2010/main" val="404998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a-DK" dirty="0" err="1"/>
              <a:t>Footprint</a:t>
            </a:r>
            <a:endParaRPr dirty="0"/>
          </a:p>
        </p:txBody>
      </p:sp>
      <p:sp>
        <p:nvSpPr>
          <p:cNvPr id="4" name="Rectangle 3"/>
          <p:cNvSpPr/>
          <p:nvPr/>
        </p:nvSpPr>
        <p:spPr>
          <a:xfrm>
            <a:off x="1034143" y="1828800"/>
            <a:ext cx="1695203" cy="1097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defRPr sz="1400"/>
            </a:pPr>
            <a:r>
              <a:rPr sz="1400" dirty="0"/>
              <a:t>Pre-examination</a:t>
            </a:r>
          </a:p>
          <a:p>
            <a:r>
              <a:rPr dirty="0"/>
              <a:t>15 min</a:t>
            </a:r>
          </a:p>
        </p:txBody>
      </p:sp>
      <p:sp>
        <p:nvSpPr>
          <p:cNvPr id="5" name="Rectangle 4"/>
          <p:cNvSpPr/>
          <p:nvPr/>
        </p:nvSpPr>
        <p:spPr>
          <a:xfrm>
            <a:off x="2729345" y="1828800"/>
            <a:ext cx="2244436" cy="1097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defRPr sz="1400"/>
            </a:pPr>
            <a:r>
              <a:rPr sz="1400"/>
              <a:t>Oral examination</a:t>
            </a:r>
          </a:p>
          <a:p>
            <a:r>
              <a:t>45 min</a:t>
            </a:r>
          </a:p>
        </p:txBody>
      </p:sp>
      <p:sp>
        <p:nvSpPr>
          <p:cNvPr id="6" name="Rectangle 5"/>
          <p:cNvSpPr/>
          <p:nvPr/>
        </p:nvSpPr>
        <p:spPr>
          <a:xfrm>
            <a:off x="4973782" y="1828800"/>
            <a:ext cx="2992581" cy="1097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defRPr sz="1400"/>
            </a:pPr>
            <a:r>
              <a:rPr sz="1400" dirty="0"/>
              <a:t>Flight</a:t>
            </a:r>
          </a:p>
          <a:p>
            <a:r>
              <a:rPr lang="da-DK" dirty="0"/>
              <a:t>GM FCL.1015</a:t>
            </a:r>
            <a:endParaRPr dirty="0"/>
          </a:p>
        </p:txBody>
      </p:sp>
      <p:sp>
        <p:nvSpPr>
          <p:cNvPr id="7" name="Rectangle 6"/>
          <p:cNvSpPr/>
          <p:nvPr/>
        </p:nvSpPr>
        <p:spPr>
          <a:xfrm>
            <a:off x="7966363" y="1828800"/>
            <a:ext cx="1496290" cy="1097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defRPr sz="1400"/>
            </a:pPr>
            <a:r>
              <a:rPr sz="1400"/>
              <a:t>Debriefing</a:t>
            </a:r>
          </a:p>
          <a:p>
            <a:r>
              <a:t>30 min</a:t>
            </a:r>
          </a:p>
        </p:txBody>
      </p:sp>
      <p:sp>
        <p:nvSpPr>
          <p:cNvPr id="8" name="Rectangle 7"/>
          <p:cNvSpPr/>
          <p:nvPr/>
        </p:nvSpPr>
        <p:spPr>
          <a:xfrm>
            <a:off x="9462655" y="1828800"/>
            <a:ext cx="1401288" cy="1097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defRPr sz="1400"/>
            </a:pPr>
            <a:r>
              <a:rPr sz="1400" dirty="0"/>
              <a:t>Administration</a:t>
            </a:r>
          </a:p>
          <a:p>
            <a:r>
              <a:rPr dirty="0"/>
              <a:t>15 min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050AB-97FC-29B3-85AE-91D2892FCEA6}"/>
              </a:ext>
            </a:extLst>
          </p:cNvPr>
          <p:cNvSpPr>
            <a:spLocks noGrp="1"/>
          </p:cNvSpPr>
          <p:nvPr>
            <p:ph type="title"/>
          </p:nvPr>
        </p:nvSpPr>
        <p:spPr/>
        <p:txBody>
          <a:bodyPr/>
          <a:lstStyle/>
          <a:p>
            <a:pPr algn="ctr"/>
            <a:r>
              <a:rPr lang="da-DK" dirty="0" err="1"/>
              <a:t>Pre</a:t>
            </a:r>
            <a:r>
              <a:rPr lang="da-DK" dirty="0"/>
              <a:t> </a:t>
            </a:r>
            <a:r>
              <a:rPr lang="da-DK" dirty="0" err="1"/>
              <a:t>examination</a:t>
            </a:r>
            <a:endParaRPr lang="da-DK" dirty="0"/>
          </a:p>
        </p:txBody>
      </p:sp>
      <p:sp>
        <p:nvSpPr>
          <p:cNvPr id="3" name="Pladsholder til indhold 2">
            <a:extLst>
              <a:ext uri="{FF2B5EF4-FFF2-40B4-BE49-F238E27FC236}">
                <a16:creationId xmlns:a16="http://schemas.microsoft.com/office/drawing/2014/main" id="{B17BE03B-5518-20C5-CE1A-D3C27419E1C8}"/>
              </a:ext>
            </a:extLst>
          </p:cNvPr>
          <p:cNvSpPr>
            <a:spLocks noGrp="1"/>
          </p:cNvSpPr>
          <p:nvPr>
            <p:ph idx="1"/>
          </p:nvPr>
        </p:nvSpPr>
        <p:spPr/>
        <p:txBody>
          <a:bodyPr>
            <a:normAutofit fontScale="47500" lnSpcReduction="20000"/>
          </a:bodyPr>
          <a:lstStyle/>
          <a:p>
            <a:r>
              <a:rPr lang="da-DK" sz="4200" dirty="0"/>
              <a:t>13.1 Gen</a:t>
            </a:r>
          </a:p>
          <a:p>
            <a:r>
              <a:rPr lang="en-US" dirty="0"/>
              <a:t>The briefing should cover the following:</a:t>
            </a:r>
          </a:p>
          <a:p>
            <a:r>
              <a:rPr lang="en-US" dirty="0"/>
              <a:t>1. Licensing and identification checks, as necessary;</a:t>
            </a:r>
          </a:p>
          <a:p>
            <a:r>
              <a:rPr lang="en-US" dirty="0"/>
              <a:t>2. The objective of the flight;</a:t>
            </a:r>
          </a:p>
          <a:p>
            <a:r>
              <a:rPr lang="en-US" dirty="0"/>
              <a:t>3. Test or check sequence;</a:t>
            </a:r>
          </a:p>
          <a:p>
            <a:r>
              <a:rPr lang="en-US" dirty="0"/>
              <a:t>4. Contents of exercise to be performed;</a:t>
            </a:r>
          </a:p>
          <a:p>
            <a:r>
              <a:rPr lang="en-US" dirty="0"/>
              <a:t>5. Operating procedures to be followed (for example operators manual);</a:t>
            </a:r>
          </a:p>
          <a:p>
            <a:r>
              <a:rPr lang="en-US" dirty="0"/>
              <a:t>6. Agreed speed and handling parameters (for example V-speeds, bank angle, power setting and approach</a:t>
            </a:r>
          </a:p>
          <a:p>
            <a:r>
              <a:rPr lang="en-US" dirty="0"/>
              <a:t>minima) as applicable;</a:t>
            </a:r>
          </a:p>
          <a:p>
            <a:r>
              <a:rPr lang="en-US" dirty="0"/>
              <a:t>7. Weather assessment;</a:t>
            </a:r>
          </a:p>
          <a:p>
            <a:r>
              <a:rPr lang="en-US" dirty="0"/>
              <a:t>8. Simulated weather assumptions (for example icing and cloud base);</a:t>
            </a:r>
          </a:p>
          <a:p>
            <a:r>
              <a:rPr lang="en-US" dirty="0"/>
              <a:t>9. Respective roles of the Candidate and the Examiner during the test (for example during emergency. Please</a:t>
            </a:r>
          </a:p>
          <a:p>
            <a:r>
              <a:rPr lang="en-US" dirty="0"/>
              <a:t>refer to subpart 9.0);</a:t>
            </a:r>
          </a:p>
          <a:p>
            <a:r>
              <a:rPr lang="en-US" dirty="0"/>
              <a:t>10. Administrative procedures (for example submission of flight plan);</a:t>
            </a:r>
          </a:p>
          <a:p>
            <a:r>
              <a:rPr lang="en-US" dirty="0"/>
              <a:t>11. Responsibility for the use of R/T, including simulated R/T;</a:t>
            </a:r>
          </a:p>
          <a:p>
            <a:r>
              <a:rPr lang="en-US" dirty="0"/>
              <a:t>12. The freedom for the ‘candidate’ to ask questions must be </a:t>
            </a:r>
            <a:r>
              <a:rPr lang="en-US" dirty="0" err="1"/>
              <a:t>emphasised</a:t>
            </a:r>
            <a:r>
              <a:rPr lang="en-US" dirty="0"/>
              <a:t>. </a:t>
            </a:r>
            <a:endParaRPr lang="da-DK" dirty="0"/>
          </a:p>
        </p:txBody>
      </p:sp>
    </p:spTree>
    <p:extLst>
      <p:ext uri="{BB962C8B-B14F-4D97-AF65-F5344CB8AC3E}">
        <p14:creationId xmlns:p14="http://schemas.microsoft.com/office/powerpoint/2010/main" val="1946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3C5C1-1F26-A84C-5921-1EB8B884C96E}"/>
              </a:ext>
            </a:extLst>
          </p:cNvPr>
          <p:cNvSpPr>
            <a:spLocks noGrp="1"/>
          </p:cNvSpPr>
          <p:nvPr>
            <p:ph type="title"/>
          </p:nvPr>
        </p:nvSpPr>
        <p:spPr/>
        <p:txBody>
          <a:bodyPr/>
          <a:lstStyle/>
          <a:p>
            <a:pPr algn="ctr"/>
            <a:r>
              <a:rPr lang="da-DK" dirty="0" err="1"/>
              <a:t>Cont</a:t>
            </a:r>
            <a:r>
              <a:rPr lang="da-DK" dirty="0"/>
              <a:t>…</a:t>
            </a:r>
          </a:p>
        </p:txBody>
      </p:sp>
      <p:sp>
        <p:nvSpPr>
          <p:cNvPr id="3" name="Pladsholder til indhold 2">
            <a:extLst>
              <a:ext uri="{FF2B5EF4-FFF2-40B4-BE49-F238E27FC236}">
                <a16:creationId xmlns:a16="http://schemas.microsoft.com/office/drawing/2014/main" id="{89907595-843B-C2EE-8355-094E74BC21D9}"/>
              </a:ext>
            </a:extLst>
          </p:cNvPr>
          <p:cNvSpPr>
            <a:spLocks noGrp="1"/>
          </p:cNvSpPr>
          <p:nvPr>
            <p:ph idx="1"/>
          </p:nvPr>
        </p:nvSpPr>
        <p:spPr/>
        <p:txBody>
          <a:bodyPr>
            <a:normAutofit fontScale="70000" lnSpcReduction="20000"/>
          </a:bodyPr>
          <a:lstStyle/>
          <a:p>
            <a:r>
              <a:rPr lang="da-DK" sz="4000" dirty="0"/>
              <a:t>3.0 </a:t>
            </a:r>
            <a:r>
              <a:rPr lang="da-DK" sz="4000" dirty="0" err="1"/>
              <a:t>Module</a:t>
            </a:r>
            <a:r>
              <a:rPr lang="da-DK" sz="4000" dirty="0"/>
              <a:t> 4.1 - CR TR SPA</a:t>
            </a:r>
          </a:p>
          <a:p>
            <a:r>
              <a:rPr lang="en-US" dirty="0"/>
              <a:t>Freedom for the Candidate to ask questions</a:t>
            </a:r>
          </a:p>
          <a:p>
            <a:r>
              <a:rPr lang="en-US" dirty="0"/>
              <a:t>• Purpose and aim of the test/check</a:t>
            </a:r>
          </a:p>
          <a:p>
            <a:r>
              <a:rPr lang="en-US" dirty="0"/>
              <a:t>• Applicable weather minimum (e.g. Part-NCO, NAA, ATO, or test requirements)</a:t>
            </a:r>
          </a:p>
          <a:p>
            <a:r>
              <a:rPr lang="en-US" dirty="0"/>
              <a:t>• Examiner has PIC responsibility; the Candidate acts autonomously as if he was the PIC</a:t>
            </a:r>
          </a:p>
          <a:p>
            <a:r>
              <a:rPr lang="en-US" dirty="0"/>
              <a:t>• Handling of radiocommunications during specific parts of the test</a:t>
            </a:r>
          </a:p>
          <a:p>
            <a:r>
              <a:rPr lang="en-US" dirty="0"/>
              <a:t>• Use of the sight-limiting device</a:t>
            </a:r>
          </a:p>
          <a:p>
            <a:r>
              <a:rPr lang="en-US" dirty="0"/>
              <a:t>• Examiner role-play in normal operations and simulated emergencies</a:t>
            </a:r>
          </a:p>
          <a:p>
            <a:r>
              <a:rPr lang="en-US" dirty="0"/>
              <a:t>• Engine failure-simulation (minimum safety height, handling of engine-controls).</a:t>
            </a:r>
          </a:p>
          <a:p>
            <a:r>
              <a:rPr lang="en-US" dirty="0"/>
              <a:t>• Handling of possible contingencies (technical, weather, ATC)</a:t>
            </a:r>
          </a:p>
          <a:p>
            <a:r>
              <a:rPr lang="en-US" dirty="0"/>
              <a:t>• Handling of actual emergencies (e.g. engine failure procedures, change of aircraft control)</a:t>
            </a:r>
          </a:p>
          <a:p>
            <a:r>
              <a:rPr lang="en-US" dirty="0"/>
              <a:t>• Pass, fail, and partial pass criteria, repeat items option, and examination termination rules.</a:t>
            </a:r>
            <a:endParaRPr lang="da-DK" dirty="0"/>
          </a:p>
        </p:txBody>
      </p:sp>
    </p:spTree>
    <p:extLst>
      <p:ext uri="{BB962C8B-B14F-4D97-AF65-F5344CB8AC3E}">
        <p14:creationId xmlns:p14="http://schemas.microsoft.com/office/powerpoint/2010/main" val="6825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9CBB3-6257-3C52-A2C8-95879D1D924E}"/>
              </a:ext>
            </a:extLst>
          </p:cNvPr>
          <p:cNvSpPr>
            <a:spLocks noGrp="1"/>
          </p:cNvSpPr>
          <p:nvPr>
            <p:ph type="title"/>
          </p:nvPr>
        </p:nvSpPr>
        <p:spPr/>
        <p:txBody>
          <a:bodyPr/>
          <a:lstStyle/>
          <a:p>
            <a:pPr algn="ctr"/>
            <a:r>
              <a:rPr lang="da-DK" dirty="0" err="1"/>
              <a:t>Cont</a:t>
            </a:r>
            <a:r>
              <a:rPr lang="da-DK" dirty="0"/>
              <a:t>…</a:t>
            </a:r>
          </a:p>
        </p:txBody>
      </p:sp>
      <p:sp>
        <p:nvSpPr>
          <p:cNvPr id="3" name="Pladsholder til indhold 2">
            <a:extLst>
              <a:ext uri="{FF2B5EF4-FFF2-40B4-BE49-F238E27FC236}">
                <a16:creationId xmlns:a16="http://schemas.microsoft.com/office/drawing/2014/main" id="{18E2D6CD-2B20-50E4-4FBC-E77AD2BBA9F4}"/>
              </a:ext>
            </a:extLst>
          </p:cNvPr>
          <p:cNvSpPr>
            <a:spLocks noGrp="1"/>
          </p:cNvSpPr>
          <p:nvPr>
            <p:ph idx="1"/>
          </p:nvPr>
        </p:nvSpPr>
        <p:spPr/>
        <p:txBody>
          <a:bodyPr>
            <a:normAutofit fontScale="55000" lnSpcReduction="20000"/>
          </a:bodyPr>
          <a:lstStyle/>
          <a:p>
            <a:r>
              <a:rPr lang="da-DK" sz="4400" dirty="0" err="1"/>
              <a:t>Module</a:t>
            </a:r>
            <a:r>
              <a:rPr lang="da-DK" sz="4400" dirty="0"/>
              <a:t> 4.1 - CR TR SPA, 2 Test Administration</a:t>
            </a:r>
          </a:p>
          <a:p>
            <a:r>
              <a:rPr lang="en-US" dirty="0"/>
              <a:t>Verify that the prerequisites are met</a:t>
            </a:r>
          </a:p>
          <a:p>
            <a:r>
              <a:rPr lang="en-US" dirty="0"/>
              <a:t> Passport or ID</a:t>
            </a:r>
          </a:p>
          <a:p>
            <a:r>
              <a:rPr lang="en-US" dirty="0"/>
              <a:t>• PPL(A) or higher</a:t>
            </a:r>
          </a:p>
          <a:p>
            <a:r>
              <a:rPr lang="en-US" dirty="0"/>
              <a:t>• Medical EASA Class 1 or 2, with IR checked if IR revalidation/renewal is included</a:t>
            </a:r>
          </a:p>
          <a:p>
            <a:r>
              <a:rPr lang="en-US" dirty="0"/>
              <a:t>• Radiotelephony privileges and language proficiency requirements</a:t>
            </a:r>
          </a:p>
          <a:p>
            <a:r>
              <a:rPr lang="en-US" dirty="0"/>
              <a:t>• EASA logbook, showing the relevant minimum experience and flight instruction</a:t>
            </a:r>
          </a:p>
          <a:p>
            <a:r>
              <a:rPr lang="en-US" dirty="0"/>
              <a:t>• Relevant CR/TR(A) skill test form filled, endorsed by the ATO if applicable</a:t>
            </a:r>
          </a:p>
          <a:p>
            <a:r>
              <a:rPr lang="en-US" dirty="0"/>
              <a:t>• Aircraft documents</a:t>
            </a:r>
          </a:p>
          <a:p>
            <a:r>
              <a:rPr lang="en-US" dirty="0"/>
              <a:t>• Current navigation charts, and database if applicable</a:t>
            </a:r>
          </a:p>
          <a:p>
            <a:r>
              <a:rPr lang="en-US" dirty="0"/>
              <a:t>• Insurance of aircraft covering check flights</a:t>
            </a:r>
          </a:p>
          <a:p>
            <a:r>
              <a:rPr lang="en-US" dirty="0"/>
              <a:t>• Specific equipment for the flight part (e.g. sight-limiting device)</a:t>
            </a:r>
          </a:p>
          <a:p>
            <a:r>
              <a:rPr lang="en-US" dirty="0"/>
              <a:t>Additionally for a renewal proficiency check:</a:t>
            </a:r>
          </a:p>
          <a:p>
            <a:r>
              <a:rPr lang="en-US" dirty="0"/>
              <a:t>• CR/TR refresher training completion certificate from an ATO.</a:t>
            </a:r>
          </a:p>
          <a:p>
            <a:endParaRPr lang="da-DK" dirty="0"/>
          </a:p>
        </p:txBody>
      </p:sp>
    </p:spTree>
    <p:extLst>
      <p:ext uri="{BB962C8B-B14F-4D97-AF65-F5344CB8AC3E}">
        <p14:creationId xmlns:p14="http://schemas.microsoft.com/office/powerpoint/2010/main" val="4701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71417-E99B-6F87-B447-8B1B1F5D713B}"/>
              </a:ext>
            </a:extLst>
          </p:cNvPr>
          <p:cNvSpPr>
            <a:spLocks noGrp="1"/>
          </p:cNvSpPr>
          <p:nvPr>
            <p:ph type="title"/>
          </p:nvPr>
        </p:nvSpPr>
        <p:spPr/>
        <p:txBody>
          <a:bodyPr/>
          <a:lstStyle/>
          <a:p>
            <a:pPr algn="ctr"/>
            <a:r>
              <a:rPr lang="da-DK" dirty="0"/>
              <a:t>Option (</a:t>
            </a:r>
            <a:r>
              <a:rPr lang="da-DK" dirty="0" err="1"/>
              <a:t>pre</a:t>
            </a:r>
            <a:r>
              <a:rPr lang="da-DK" dirty="0"/>
              <a:t> </a:t>
            </a:r>
            <a:r>
              <a:rPr lang="da-DK" dirty="0" err="1"/>
              <a:t>exam</a:t>
            </a:r>
            <a:r>
              <a:rPr lang="da-DK" dirty="0"/>
              <a:t>)</a:t>
            </a:r>
          </a:p>
        </p:txBody>
      </p:sp>
      <p:sp>
        <p:nvSpPr>
          <p:cNvPr id="3" name="Pladsholder til indhold 2">
            <a:extLst>
              <a:ext uri="{FF2B5EF4-FFF2-40B4-BE49-F238E27FC236}">
                <a16:creationId xmlns:a16="http://schemas.microsoft.com/office/drawing/2014/main" id="{1C652BBD-DDA9-94E9-C18F-92A82A339EC7}"/>
              </a:ext>
            </a:extLst>
          </p:cNvPr>
          <p:cNvSpPr>
            <a:spLocks noGrp="1"/>
          </p:cNvSpPr>
          <p:nvPr>
            <p:ph idx="1"/>
          </p:nvPr>
        </p:nvSpPr>
        <p:spPr/>
        <p:txBody>
          <a:bodyPr/>
          <a:lstStyle/>
          <a:p>
            <a:r>
              <a:rPr lang="da-DK" dirty="0"/>
              <a:t>https://www.examiner.dk/documents/2024/template-pre-examination-mp-and-hpca-tests</a:t>
            </a:r>
          </a:p>
        </p:txBody>
      </p:sp>
    </p:spTree>
    <p:extLst>
      <p:ext uri="{BB962C8B-B14F-4D97-AF65-F5344CB8AC3E}">
        <p14:creationId xmlns:p14="http://schemas.microsoft.com/office/powerpoint/2010/main" val="15453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E36C3-65D3-DC7A-EFAE-CD269C46CBE2}"/>
              </a:ext>
            </a:extLst>
          </p:cNvPr>
          <p:cNvSpPr>
            <a:spLocks noGrp="1"/>
          </p:cNvSpPr>
          <p:nvPr>
            <p:ph type="title"/>
          </p:nvPr>
        </p:nvSpPr>
        <p:spPr/>
        <p:txBody>
          <a:bodyPr/>
          <a:lstStyle/>
          <a:p>
            <a:pPr algn="ctr"/>
            <a:r>
              <a:rPr lang="da-DK" dirty="0" err="1"/>
              <a:t>Remember</a:t>
            </a:r>
            <a:endParaRPr lang="da-DK" dirty="0"/>
          </a:p>
        </p:txBody>
      </p:sp>
      <p:sp>
        <p:nvSpPr>
          <p:cNvPr id="3" name="Pladsholder til indhold 2">
            <a:extLst>
              <a:ext uri="{FF2B5EF4-FFF2-40B4-BE49-F238E27FC236}">
                <a16:creationId xmlns:a16="http://schemas.microsoft.com/office/drawing/2014/main" id="{341F9ACF-6126-29D7-FF35-1E5EBE734219}"/>
              </a:ext>
            </a:extLst>
          </p:cNvPr>
          <p:cNvSpPr>
            <a:spLocks noGrp="1"/>
          </p:cNvSpPr>
          <p:nvPr>
            <p:ph idx="1"/>
          </p:nvPr>
        </p:nvSpPr>
        <p:spPr/>
        <p:txBody>
          <a:bodyPr/>
          <a:lstStyle/>
          <a:p>
            <a:r>
              <a:rPr lang="da-DK" dirty="0"/>
              <a:t>Definitions:</a:t>
            </a:r>
          </a:p>
          <a:p>
            <a:r>
              <a:rPr lang="en-US" dirty="0"/>
              <a:t>"Proficiency check" means the demonstration of skill to revalidate or renew ratings or privileges, and including such oral examination as may be required.</a:t>
            </a:r>
            <a:endParaRPr lang="da-DK" dirty="0"/>
          </a:p>
        </p:txBody>
      </p:sp>
    </p:spTree>
    <p:extLst>
      <p:ext uri="{BB962C8B-B14F-4D97-AF65-F5344CB8AC3E}">
        <p14:creationId xmlns:p14="http://schemas.microsoft.com/office/powerpoint/2010/main" val="291851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D33B-A04F-07FD-01C9-0C175BE8B69B}"/>
              </a:ext>
            </a:extLst>
          </p:cNvPr>
          <p:cNvSpPr>
            <a:spLocks noGrp="1"/>
          </p:cNvSpPr>
          <p:nvPr>
            <p:ph type="title"/>
          </p:nvPr>
        </p:nvSpPr>
        <p:spPr/>
        <p:txBody>
          <a:bodyPr/>
          <a:lstStyle/>
          <a:p>
            <a:pPr algn="ctr"/>
            <a:r>
              <a:rPr lang="da-DK" dirty="0"/>
              <a:t>Options</a:t>
            </a:r>
          </a:p>
        </p:txBody>
      </p:sp>
      <p:sp>
        <p:nvSpPr>
          <p:cNvPr id="3" name="Pladsholder til indhold 2">
            <a:extLst>
              <a:ext uri="{FF2B5EF4-FFF2-40B4-BE49-F238E27FC236}">
                <a16:creationId xmlns:a16="http://schemas.microsoft.com/office/drawing/2014/main" id="{08261745-0F17-6F01-8622-BFD300736751}"/>
              </a:ext>
            </a:extLst>
          </p:cNvPr>
          <p:cNvSpPr>
            <a:spLocks noGrp="1"/>
          </p:cNvSpPr>
          <p:nvPr>
            <p:ph idx="1"/>
          </p:nvPr>
        </p:nvSpPr>
        <p:spPr/>
        <p:txBody>
          <a:bodyPr/>
          <a:lstStyle/>
          <a:p>
            <a:r>
              <a:rPr lang="en-US" dirty="0"/>
              <a:t>FCL.740.A Revalidation of class and type ratings – </a:t>
            </a:r>
            <a:r>
              <a:rPr lang="en-US" dirty="0" err="1"/>
              <a:t>aeroplanes</a:t>
            </a:r>
            <a:endParaRPr lang="en-US" dirty="0"/>
          </a:p>
          <a:p>
            <a:r>
              <a:rPr lang="en-US" dirty="0"/>
              <a:t>(b) Revalidation of single-pilot single-engine class ratings</a:t>
            </a:r>
          </a:p>
          <a:p>
            <a:r>
              <a:rPr lang="en-US" dirty="0"/>
              <a:t>(1) SEP </a:t>
            </a:r>
            <a:r>
              <a:rPr lang="en-US" dirty="0" err="1"/>
              <a:t>aeroplane</a:t>
            </a:r>
            <a:r>
              <a:rPr lang="en-US" dirty="0"/>
              <a:t> class ratings and TMG class ratings. For the revalidation of SEP </a:t>
            </a:r>
            <a:r>
              <a:rPr lang="en-US" dirty="0" err="1"/>
              <a:t>aeroplane</a:t>
            </a:r>
            <a:r>
              <a:rPr lang="en-US" dirty="0"/>
              <a:t> class ratings or TMG class ratings, applicants shall:</a:t>
            </a:r>
          </a:p>
          <a:p>
            <a:r>
              <a:rPr lang="en-US" dirty="0"/>
              <a:t>(i) within the 3 months preceding the expiry date of the rating, pass a proficiency check in the relevant class in accordance with Appendix 9 to this Part with an examiner; or. </a:t>
            </a:r>
            <a:endParaRPr lang="da-DK" dirty="0"/>
          </a:p>
        </p:txBody>
      </p:sp>
    </p:spTree>
    <p:extLst>
      <p:ext uri="{BB962C8B-B14F-4D97-AF65-F5344CB8AC3E}">
        <p14:creationId xmlns:p14="http://schemas.microsoft.com/office/powerpoint/2010/main" val="143799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1280F-E0B4-BDAD-63BB-AD3DB9D750AF}"/>
              </a:ext>
            </a:extLst>
          </p:cNvPr>
          <p:cNvSpPr>
            <a:spLocks noGrp="1"/>
          </p:cNvSpPr>
          <p:nvPr>
            <p:ph type="title"/>
          </p:nvPr>
        </p:nvSpPr>
        <p:spPr/>
        <p:txBody>
          <a:bodyPr/>
          <a:lstStyle/>
          <a:p>
            <a:pPr algn="ctr"/>
            <a:r>
              <a:rPr lang="da-DK" dirty="0"/>
              <a:t>Candidate Flight Briefing</a:t>
            </a:r>
          </a:p>
        </p:txBody>
      </p:sp>
      <p:sp>
        <p:nvSpPr>
          <p:cNvPr id="3" name="Pladsholder til indhold 2">
            <a:extLst>
              <a:ext uri="{FF2B5EF4-FFF2-40B4-BE49-F238E27FC236}">
                <a16:creationId xmlns:a16="http://schemas.microsoft.com/office/drawing/2014/main" id="{72354C93-1304-D4F9-4ED8-807C2D9D6744}"/>
              </a:ext>
            </a:extLst>
          </p:cNvPr>
          <p:cNvSpPr>
            <a:spLocks noGrp="1"/>
          </p:cNvSpPr>
          <p:nvPr>
            <p:ph idx="1"/>
          </p:nvPr>
        </p:nvSpPr>
        <p:spPr/>
        <p:txBody>
          <a:bodyPr>
            <a:normAutofit fontScale="62500" lnSpcReduction="20000"/>
          </a:bodyPr>
          <a:lstStyle/>
          <a:p>
            <a:r>
              <a:rPr lang="en-US" sz="3800" dirty="0"/>
              <a:t>The Examiner should allow the Candidate to brief uninterrupted; the Candidate shall conclude their </a:t>
            </a:r>
            <a:r>
              <a:rPr lang="en-US" sz="3800" dirty="0" err="1"/>
              <a:t>briefingby</a:t>
            </a:r>
            <a:r>
              <a:rPr lang="en-US" sz="3800" dirty="0"/>
              <a:t> making a go/no-go decision. The briefing should cover the following aspects:</a:t>
            </a:r>
          </a:p>
          <a:p>
            <a:r>
              <a:rPr lang="en-US" dirty="0"/>
              <a:t>• Timetable (e.g. slot planning, boarding time)</a:t>
            </a:r>
          </a:p>
          <a:p>
            <a:r>
              <a:rPr lang="en-US" dirty="0"/>
              <a:t>• Operational navigation flight plan</a:t>
            </a:r>
          </a:p>
          <a:p>
            <a:r>
              <a:rPr lang="en-US" dirty="0"/>
              <a:t>• Weather situation and forecast</a:t>
            </a:r>
          </a:p>
          <a:p>
            <a:r>
              <a:rPr lang="en-US" dirty="0"/>
              <a:t>• NOTAMs, including relevant local military restrictions, as applicable</a:t>
            </a:r>
          </a:p>
          <a:p>
            <a:r>
              <a:rPr lang="en-US" dirty="0"/>
              <a:t>• Fuel planning</a:t>
            </a:r>
          </a:p>
          <a:p>
            <a:r>
              <a:rPr lang="en-US" dirty="0"/>
              <a:t>• Mass and balance calculation</a:t>
            </a:r>
          </a:p>
          <a:p>
            <a:r>
              <a:rPr lang="en-US" dirty="0"/>
              <a:t>• Performance calculation</a:t>
            </a:r>
          </a:p>
          <a:p>
            <a:r>
              <a:rPr lang="en-US" dirty="0"/>
              <a:t>• ATC flight plan, if applicable</a:t>
            </a:r>
          </a:p>
          <a:p>
            <a:r>
              <a:rPr lang="en-US" dirty="0"/>
              <a:t>• Aircraft status and documents, including maintenance release</a:t>
            </a:r>
          </a:p>
          <a:p>
            <a:r>
              <a:rPr lang="en-US" dirty="0"/>
              <a:t>• Threat and Error Management aspects.</a:t>
            </a:r>
            <a:endParaRPr lang="da-DK" dirty="0"/>
          </a:p>
        </p:txBody>
      </p:sp>
    </p:spTree>
    <p:extLst>
      <p:ext uri="{BB962C8B-B14F-4D97-AF65-F5344CB8AC3E}">
        <p14:creationId xmlns:p14="http://schemas.microsoft.com/office/powerpoint/2010/main" val="113452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81D87-B0D3-E2A1-A2D2-E417C34709C0}"/>
              </a:ext>
            </a:extLst>
          </p:cNvPr>
          <p:cNvSpPr>
            <a:spLocks noGrp="1"/>
          </p:cNvSpPr>
          <p:nvPr>
            <p:ph type="title"/>
          </p:nvPr>
        </p:nvSpPr>
        <p:spPr/>
        <p:txBody>
          <a:bodyPr/>
          <a:lstStyle/>
          <a:p>
            <a:pPr algn="ctr"/>
            <a:endParaRPr lang="da-DK" dirty="0"/>
          </a:p>
        </p:txBody>
      </p:sp>
      <p:pic>
        <p:nvPicPr>
          <p:cNvPr id="5" name="Pladsholder til indhold 4">
            <a:extLst>
              <a:ext uri="{FF2B5EF4-FFF2-40B4-BE49-F238E27FC236}">
                <a16:creationId xmlns:a16="http://schemas.microsoft.com/office/drawing/2014/main" id="{F8C101FB-E8CF-ADCF-FC10-20BF3EC99C85}"/>
              </a:ext>
            </a:extLst>
          </p:cNvPr>
          <p:cNvPicPr>
            <a:picLocks noGrp="1" noChangeAspect="1"/>
          </p:cNvPicPr>
          <p:nvPr>
            <p:ph idx="1"/>
          </p:nvPr>
        </p:nvPicPr>
        <p:blipFill>
          <a:blip r:embed="rId2"/>
          <a:stretch>
            <a:fillRect/>
          </a:stretch>
        </p:blipFill>
        <p:spPr>
          <a:xfrm>
            <a:off x="838200" y="903514"/>
            <a:ext cx="10826807" cy="6088624"/>
          </a:xfrm>
        </p:spPr>
      </p:pic>
    </p:spTree>
    <p:extLst>
      <p:ext uri="{BB962C8B-B14F-4D97-AF65-F5344CB8AC3E}">
        <p14:creationId xmlns:p14="http://schemas.microsoft.com/office/powerpoint/2010/main" val="129592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595ED-682E-1673-3142-1EFE775F1332}"/>
              </a:ext>
            </a:extLst>
          </p:cNvPr>
          <p:cNvSpPr>
            <a:spLocks noGrp="1"/>
          </p:cNvSpPr>
          <p:nvPr>
            <p:ph type="title"/>
          </p:nvPr>
        </p:nvSpPr>
        <p:spPr/>
        <p:txBody>
          <a:bodyPr/>
          <a:lstStyle/>
          <a:p>
            <a:pPr algn="ctr"/>
            <a:r>
              <a:rPr lang="en-US" dirty="0"/>
              <a:t>Oral examination</a:t>
            </a:r>
            <a:endParaRPr lang="da-DK" dirty="0"/>
          </a:p>
        </p:txBody>
      </p:sp>
      <p:sp>
        <p:nvSpPr>
          <p:cNvPr id="3" name="Pladsholder til indhold 2">
            <a:extLst>
              <a:ext uri="{FF2B5EF4-FFF2-40B4-BE49-F238E27FC236}">
                <a16:creationId xmlns:a16="http://schemas.microsoft.com/office/drawing/2014/main" id="{B32290C4-1D97-7BD8-8907-5619354C8C16}"/>
              </a:ext>
            </a:extLst>
          </p:cNvPr>
          <p:cNvSpPr>
            <a:spLocks noGrp="1"/>
          </p:cNvSpPr>
          <p:nvPr>
            <p:ph idx="1"/>
          </p:nvPr>
        </p:nvSpPr>
        <p:spPr/>
        <p:txBody>
          <a:bodyPr/>
          <a:lstStyle/>
          <a:p>
            <a:endParaRPr lang="en-US" dirty="0"/>
          </a:p>
          <a:p>
            <a:r>
              <a:rPr lang="en-US" dirty="0"/>
              <a:t>The pilot MUST know</a:t>
            </a:r>
          </a:p>
          <a:p>
            <a:r>
              <a:rPr lang="en-US" dirty="0"/>
              <a:t>The pilot SHOULD know</a:t>
            </a:r>
          </a:p>
          <a:p>
            <a:r>
              <a:rPr lang="en-US" dirty="0"/>
              <a:t>Would be BENEFICIAL to know.</a:t>
            </a:r>
            <a:endParaRPr lang="da-DK" dirty="0"/>
          </a:p>
        </p:txBody>
      </p:sp>
    </p:spTree>
    <p:extLst>
      <p:ext uri="{BB962C8B-B14F-4D97-AF65-F5344CB8AC3E}">
        <p14:creationId xmlns:p14="http://schemas.microsoft.com/office/powerpoint/2010/main" val="21455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4115E-2DB3-75B0-944C-3D5C52926DD7}"/>
              </a:ext>
            </a:extLst>
          </p:cNvPr>
          <p:cNvSpPr>
            <a:spLocks noGrp="1"/>
          </p:cNvSpPr>
          <p:nvPr>
            <p:ph type="title"/>
          </p:nvPr>
        </p:nvSpPr>
        <p:spPr/>
        <p:txBody>
          <a:bodyPr/>
          <a:lstStyle/>
          <a:p>
            <a:pPr algn="ctr"/>
            <a:r>
              <a:rPr lang="da-DK" dirty="0" err="1"/>
              <a:t>Sections</a:t>
            </a:r>
            <a:r>
              <a:rPr lang="da-DK" dirty="0"/>
              <a:t> to check</a:t>
            </a:r>
          </a:p>
        </p:txBody>
      </p:sp>
      <p:pic>
        <p:nvPicPr>
          <p:cNvPr id="5" name="Pladsholder til indhold 4">
            <a:extLst>
              <a:ext uri="{FF2B5EF4-FFF2-40B4-BE49-F238E27FC236}">
                <a16:creationId xmlns:a16="http://schemas.microsoft.com/office/drawing/2014/main" id="{19E4F24A-DCE5-FCCC-82AD-0A40BFCFEE8D}"/>
              </a:ext>
            </a:extLst>
          </p:cNvPr>
          <p:cNvPicPr>
            <a:picLocks noGrp="1" noChangeAspect="1"/>
          </p:cNvPicPr>
          <p:nvPr>
            <p:ph idx="1"/>
          </p:nvPr>
        </p:nvPicPr>
        <p:blipFill>
          <a:blip r:embed="rId2"/>
          <a:stretch>
            <a:fillRect/>
          </a:stretch>
        </p:blipFill>
        <p:spPr>
          <a:xfrm>
            <a:off x="1948543" y="1203199"/>
            <a:ext cx="7903028" cy="5331804"/>
          </a:xfrm>
        </p:spPr>
      </p:pic>
    </p:spTree>
    <p:extLst>
      <p:ext uri="{BB962C8B-B14F-4D97-AF65-F5344CB8AC3E}">
        <p14:creationId xmlns:p14="http://schemas.microsoft.com/office/powerpoint/2010/main" val="1835686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0B5FC-387C-D607-1B18-B9633ACBA0B5}"/>
              </a:ext>
            </a:extLst>
          </p:cNvPr>
          <p:cNvSpPr>
            <a:spLocks noGrp="1"/>
          </p:cNvSpPr>
          <p:nvPr>
            <p:ph type="title"/>
          </p:nvPr>
        </p:nvSpPr>
        <p:spPr/>
        <p:txBody>
          <a:bodyPr/>
          <a:lstStyle/>
          <a:p>
            <a:pPr algn="ctr"/>
            <a:r>
              <a:rPr lang="da-DK" dirty="0"/>
              <a:t>Safety General</a:t>
            </a:r>
          </a:p>
        </p:txBody>
      </p:sp>
      <p:pic>
        <p:nvPicPr>
          <p:cNvPr id="5" name="Pladsholder til indhold 4">
            <a:extLst>
              <a:ext uri="{FF2B5EF4-FFF2-40B4-BE49-F238E27FC236}">
                <a16:creationId xmlns:a16="http://schemas.microsoft.com/office/drawing/2014/main" id="{77341969-DB45-C617-8366-31D65FB77020}"/>
              </a:ext>
            </a:extLst>
          </p:cNvPr>
          <p:cNvPicPr>
            <a:picLocks noGrp="1" noChangeAspect="1"/>
          </p:cNvPicPr>
          <p:nvPr>
            <p:ph idx="1"/>
          </p:nvPr>
        </p:nvPicPr>
        <p:blipFill>
          <a:blip r:embed="rId2"/>
          <a:stretch>
            <a:fillRect/>
          </a:stretch>
        </p:blipFill>
        <p:spPr>
          <a:xfrm>
            <a:off x="910040" y="1915885"/>
            <a:ext cx="10151409" cy="4082143"/>
          </a:xfrm>
        </p:spPr>
      </p:pic>
    </p:spTree>
    <p:extLst>
      <p:ext uri="{BB962C8B-B14F-4D97-AF65-F5344CB8AC3E}">
        <p14:creationId xmlns:p14="http://schemas.microsoft.com/office/powerpoint/2010/main" val="2690262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03310-2AD1-DC7B-D2EC-447D3956A7E2}"/>
              </a:ext>
            </a:extLst>
          </p:cNvPr>
          <p:cNvSpPr>
            <a:spLocks noGrp="1"/>
          </p:cNvSpPr>
          <p:nvPr>
            <p:ph type="title"/>
          </p:nvPr>
        </p:nvSpPr>
        <p:spPr/>
        <p:txBody>
          <a:bodyPr/>
          <a:lstStyle/>
          <a:p>
            <a:pPr algn="ctr"/>
            <a:r>
              <a:rPr lang="da-DK" dirty="0" err="1"/>
              <a:t>Cont</a:t>
            </a:r>
            <a:r>
              <a:rPr lang="da-DK" dirty="0"/>
              <a:t>…</a:t>
            </a:r>
          </a:p>
        </p:txBody>
      </p:sp>
      <p:pic>
        <p:nvPicPr>
          <p:cNvPr id="5" name="Pladsholder til indhold 4">
            <a:extLst>
              <a:ext uri="{FF2B5EF4-FFF2-40B4-BE49-F238E27FC236}">
                <a16:creationId xmlns:a16="http://schemas.microsoft.com/office/drawing/2014/main" id="{B99CEEE4-6452-A31E-07DF-03E8656F8DC0}"/>
              </a:ext>
            </a:extLst>
          </p:cNvPr>
          <p:cNvPicPr>
            <a:picLocks noGrp="1" noChangeAspect="1"/>
          </p:cNvPicPr>
          <p:nvPr>
            <p:ph idx="1"/>
          </p:nvPr>
        </p:nvPicPr>
        <p:blipFill>
          <a:blip r:embed="rId2"/>
          <a:stretch>
            <a:fillRect/>
          </a:stretch>
        </p:blipFill>
        <p:spPr>
          <a:xfrm>
            <a:off x="838200" y="2035629"/>
            <a:ext cx="10515600" cy="3329993"/>
          </a:xfrm>
        </p:spPr>
      </p:pic>
    </p:spTree>
    <p:extLst>
      <p:ext uri="{BB962C8B-B14F-4D97-AF65-F5344CB8AC3E}">
        <p14:creationId xmlns:p14="http://schemas.microsoft.com/office/powerpoint/2010/main" val="1874958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E39FF-23E4-EBF0-40A0-9ECE9DD381DC}"/>
              </a:ext>
            </a:extLst>
          </p:cNvPr>
          <p:cNvSpPr>
            <a:spLocks noGrp="1"/>
          </p:cNvSpPr>
          <p:nvPr>
            <p:ph type="title"/>
          </p:nvPr>
        </p:nvSpPr>
        <p:spPr/>
        <p:txBody>
          <a:bodyPr/>
          <a:lstStyle/>
          <a:p>
            <a:pPr algn="ctr"/>
            <a:r>
              <a:rPr lang="da-DK" dirty="0"/>
              <a:t>Testform</a:t>
            </a:r>
          </a:p>
        </p:txBody>
      </p:sp>
      <p:sp>
        <p:nvSpPr>
          <p:cNvPr id="3" name="Pladsholder til indhold 2">
            <a:extLst>
              <a:ext uri="{FF2B5EF4-FFF2-40B4-BE49-F238E27FC236}">
                <a16:creationId xmlns:a16="http://schemas.microsoft.com/office/drawing/2014/main" id="{BB94960E-1F8A-D8A8-9F59-3ED7375D73B6}"/>
              </a:ext>
            </a:extLst>
          </p:cNvPr>
          <p:cNvSpPr>
            <a:spLocks noGrp="1"/>
          </p:cNvSpPr>
          <p:nvPr>
            <p:ph idx="1"/>
          </p:nvPr>
        </p:nvSpPr>
        <p:spPr/>
        <p:txBody>
          <a:bodyPr>
            <a:normAutofit lnSpcReduction="10000"/>
          </a:bodyPr>
          <a:lstStyle/>
          <a:p>
            <a:r>
              <a:rPr lang="da-DK" dirty="0">
                <a:hlinkClick r:id="rId2"/>
              </a:rPr>
              <a:t>https://www.examiner.dk/forms-and-documents/testforms</a:t>
            </a:r>
            <a:endParaRPr lang="da-DK" dirty="0"/>
          </a:p>
          <a:p>
            <a:r>
              <a:rPr lang="da-DK" dirty="0"/>
              <a:t>Front page A, B and C</a:t>
            </a:r>
          </a:p>
          <a:p>
            <a:r>
              <a:rPr lang="da-DK" dirty="0" err="1"/>
              <a:t>Sections</a:t>
            </a:r>
            <a:endParaRPr lang="da-DK" dirty="0"/>
          </a:p>
          <a:p>
            <a:r>
              <a:rPr lang="da-DK" dirty="0"/>
              <a:t>Mandatory items</a:t>
            </a:r>
          </a:p>
          <a:p>
            <a:r>
              <a:rPr lang="da-DK" dirty="0"/>
              <a:t>KAS and contents of </a:t>
            </a:r>
            <a:r>
              <a:rPr lang="da-DK" dirty="0" err="1"/>
              <a:t>each</a:t>
            </a:r>
            <a:r>
              <a:rPr lang="da-DK" dirty="0"/>
              <a:t> </a:t>
            </a:r>
            <a:r>
              <a:rPr lang="da-DK" dirty="0" err="1"/>
              <a:t>exercise</a:t>
            </a:r>
            <a:endParaRPr lang="da-DK" dirty="0"/>
          </a:p>
          <a:p>
            <a:r>
              <a:rPr lang="da-DK" dirty="0" err="1"/>
              <a:t>Failed</a:t>
            </a:r>
            <a:r>
              <a:rPr lang="da-DK" dirty="0"/>
              <a:t> items/</a:t>
            </a:r>
            <a:r>
              <a:rPr lang="da-DK" dirty="0" err="1"/>
              <a:t>sections</a:t>
            </a:r>
            <a:endParaRPr lang="da-DK" dirty="0"/>
          </a:p>
          <a:p>
            <a:r>
              <a:rPr lang="da-DK" dirty="0" err="1"/>
              <a:t>Repeats</a:t>
            </a:r>
            <a:endParaRPr lang="da-DK" dirty="0"/>
          </a:p>
          <a:p>
            <a:r>
              <a:rPr lang="da-DK" dirty="0"/>
              <a:t>Pass/</a:t>
            </a:r>
            <a:r>
              <a:rPr lang="da-DK" dirty="0" err="1"/>
              <a:t>Partial</a:t>
            </a:r>
            <a:r>
              <a:rPr lang="da-DK" dirty="0"/>
              <a:t> Pass/</a:t>
            </a:r>
            <a:r>
              <a:rPr lang="da-DK" dirty="0" err="1"/>
              <a:t>Fail</a:t>
            </a:r>
            <a:r>
              <a:rPr lang="da-DK" dirty="0"/>
              <a:t>/</a:t>
            </a:r>
            <a:r>
              <a:rPr lang="da-DK" dirty="0" err="1"/>
              <a:t>Incomplete</a:t>
            </a:r>
            <a:endParaRPr lang="da-DK" dirty="0"/>
          </a:p>
          <a:p>
            <a:r>
              <a:rPr lang="da-DK" dirty="0" err="1"/>
              <a:t>Comments</a:t>
            </a:r>
            <a:r>
              <a:rPr lang="da-DK" dirty="0"/>
              <a:t>, </a:t>
            </a:r>
            <a:r>
              <a:rPr lang="da-DK" dirty="0" err="1"/>
              <a:t>requirements</a:t>
            </a:r>
            <a:r>
              <a:rPr lang="da-DK" dirty="0"/>
              <a:t> (</a:t>
            </a:r>
            <a:r>
              <a:rPr lang="da-DK" dirty="0" err="1"/>
              <a:t>reason</a:t>
            </a:r>
            <a:r>
              <a:rPr lang="da-DK" dirty="0"/>
              <a:t>, </a:t>
            </a:r>
            <a:r>
              <a:rPr lang="da-DK" dirty="0" err="1"/>
              <a:t>disagree</a:t>
            </a:r>
            <a:r>
              <a:rPr lang="da-DK" dirty="0"/>
              <a:t>, </a:t>
            </a:r>
            <a:r>
              <a:rPr lang="da-DK" dirty="0" err="1"/>
              <a:t>training</a:t>
            </a:r>
            <a:r>
              <a:rPr lang="da-DK" dirty="0"/>
              <a:t> </a:t>
            </a:r>
            <a:r>
              <a:rPr lang="da-DK" dirty="0" err="1"/>
              <a:t>req</a:t>
            </a:r>
            <a:r>
              <a:rPr lang="da-DK" dirty="0"/>
              <a:t>).</a:t>
            </a:r>
          </a:p>
        </p:txBody>
      </p:sp>
    </p:spTree>
    <p:extLst>
      <p:ext uri="{BB962C8B-B14F-4D97-AF65-F5344CB8AC3E}">
        <p14:creationId xmlns:p14="http://schemas.microsoft.com/office/powerpoint/2010/main" val="52196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0E943-4DD4-06E8-70F3-D57A785C0C47}"/>
              </a:ext>
            </a:extLst>
          </p:cNvPr>
          <p:cNvSpPr>
            <a:spLocks noGrp="1"/>
          </p:cNvSpPr>
          <p:nvPr>
            <p:ph type="title"/>
          </p:nvPr>
        </p:nvSpPr>
        <p:spPr/>
        <p:txBody>
          <a:bodyPr/>
          <a:lstStyle/>
          <a:p>
            <a:pPr algn="ctr"/>
            <a:r>
              <a:rPr lang="da-DK" dirty="0"/>
              <a:t>Debriefing</a:t>
            </a:r>
          </a:p>
        </p:txBody>
      </p:sp>
      <p:pic>
        <p:nvPicPr>
          <p:cNvPr id="5" name="Pladsholder til indhold 4">
            <a:extLst>
              <a:ext uri="{FF2B5EF4-FFF2-40B4-BE49-F238E27FC236}">
                <a16:creationId xmlns:a16="http://schemas.microsoft.com/office/drawing/2014/main" id="{B75D9B8B-41C6-994C-D0C0-F887C4679F8A}"/>
              </a:ext>
            </a:extLst>
          </p:cNvPr>
          <p:cNvPicPr>
            <a:picLocks noGrp="1" noChangeAspect="1"/>
          </p:cNvPicPr>
          <p:nvPr>
            <p:ph idx="1"/>
          </p:nvPr>
        </p:nvPicPr>
        <p:blipFill>
          <a:blip r:embed="rId2"/>
          <a:stretch>
            <a:fillRect/>
          </a:stretch>
        </p:blipFill>
        <p:spPr>
          <a:xfrm>
            <a:off x="301145" y="1690688"/>
            <a:ext cx="11594258" cy="4623026"/>
          </a:xfrm>
        </p:spPr>
      </p:pic>
    </p:spTree>
    <p:extLst>
      <p:ext uri="{BB962C8B-B14F-4D97-AF65-F5344CB8AC3E}">
        <p14:creationId xmlns:p14="http://schemas.microsoft.com/office/powerpoint/2010/main" val="259883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B175D-3E93-4464-2BB3-F56FD3CB1506}"/>
              </a:ext>
            </a:extLst>
          </p:cNvPr>
          <p:cNvSpPr>
            <a:spLocks noGrp="1"/>
          </p:cNvSpPr>
          <p:nvPr>
            <p:ph type="title"/>
          </p:nvPr>
        </p:nvSpPr>
        <p:spPr/>
        <p:txBody>
          <a:bodyPr/>
          <a:lstStyle/>
          <a:p>
            <a:pPr algn="ctr"/>
            <a:r>
              <a:rPr lang="da-DK" dirty="0"/>
              <a:t>Debriefing</a:t>
            </a:r>
          </a:p>
        </p:txBody>
      </p:sp>
      <p:pic>
        <p:nvPicPr>
          <p:cNvPr id="5" name="Pladsholder til indhold 4">
            <a:extLst>
              <a:ext uri="{FF2B5EF4-FFF2-40B4-BE49-F238E27FC236}">
                <a16:creationId xmlns:a16="http://schemas.microsoft.com/office/drawing/2014/main" id="{981124B0-C676-234F-6CFA-782416DB263B}"/>
              </a:ext>
            </a:extLst>
          </p:cNvPr>
          <p:cNvPicPr>
            <a:picLocks noGrp="1" noChangeAspect="1"/>
          </p:cNvPicPr>
          <p:nvPr>
            <p:ph idx="1"/>
          </p:nvPr>
        </p:nvPicPr>
        <p:blipFill>
          <a:blip r:embed="rId2"/>
          <a:stretch>
            <a:fillRect/>
          </a:stretch>
        </p:blipFill>
        <p:spPr>
          <a:xfrm>
            <a:off x="157154" y="2481943"/>
            <a:ext cx="11914036" cy="3048000"/>
          </a:xfrm>
        </p:spPr>
      </p:pic>
    </p:spTree>
    <p:extLst>
      <p:ext uri="{BB962C8B-B14F-4D97-AF65-F5344CB8AC3E}">
        <p14:creationId xmlns:p14="http://schemas.microsoft.com/office/powerpoint/2010/main" val="3983298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76BAE-4073-5509-EC6C-7D2F3860B292}"/>
              </a:ext>
            </a:extLst>
          </p:cNvPr>
          <p:cNvSpPr>
            <a:spLocks noGrp="1"/>
          </p:cNvSpPr>
          <p:nvPr>
            <p:ph type="title"/>
          </p:nvPr>
        </p:nvSpPr>
        <p:spPr/>
        <p:txBody>
          <a:bodyPr/>
          <a:lstStyle/>
          <a:p>
            <a:pPr algn="ctr"/>
            <a:r>
              <a:rPr lang="da-DK" dirty="0"/>
              <a:t>Debriefing</a:t>
            </a:r>
          </a:p>
        </p:txBody>
      </p:sp>
      <p:pic>
        <p:nvPicPr>
          <p:cNvPr id="5" name="Pladsholder til indhold 4">
            <a:extLst>
              <a:ext uri="{FF2B5EF4-FFF2-40B4-BE49-F238E27FC236}">
                <a16:creationId xmlns:a16="http://schemas.microsoft.com/office/drawing/2014/main" id="{3092DBC4-8A59-0A04-F1CA-80F8629FF30C}"/>
              </a:ext>
            </a:extLst>
          </p:cNvPr>
          <p:cNvPicPr>
            <a:picLocks noGrp="1" noChangeAspect="1"/>
          </p:cNvPicPr>
          <p:nvPr>
            <p:ph idx="1"/>
          </p:nvPr>
        </p:nvPicPr>
        <p:blipFill>
          <a:blip r:embed="rId2"/>
          <a:stretch>
            <a:fillRect/>
          </a:stretch>
        </p:blipFill>
        <p:spPr>
          <a:xfrm>
            <a:off x="609600" y="1255513"/>
            <a:ext cx="10972799" cy="5602487"/>
          </a:xfrm>
        </p:spPr>
      </p:pic>
    </p:spTree>
    <p:extLst>
      <p:ext uri="{BB962C8B-B14F-4D97-AF65-F5344CB8AC3E}">
        <p14:creationId xmlns:p14="http://schemas.microsoft.com/office/powerpoint/2010/main" val="133957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95F75-436A-5F64-EBAD-AD0F8B10CB6D}"/>
              </a:ext>
            </a:extLst>
          </p:cNvPr>
          <p:cNvSpPr>
            <a:spLocks noGrp="1"/>
          </p:cNvSpPr>
          <p:nvPr>
            <p:ph type="title"/>
          </p:nvPr>
        </p:nvSpPr>
        <p:spPr/>
        <p:txBody>
          <a:bodyPr/>
          <a:lstStyle/>
          <a:p>
            <a:pPr algn="ctr"/>
            <a:r>
              <a:rPr lang="da-DK" dirty="0" err="1"/>
              <a:t>Cont</a:t>
            </a:r>
            <a:r>
              <a:rPr lang="da-DK" dirty="0"/>
              <a:t>…</a:t>
            </a:r>
          </a:p>
        </p:txBody>
      </p:sp>
      <p:sp>
        <p:nvSpPr>
          <p:cNvPr id="3" name="Pladsholder til indhold 2">
            <a:extLst>
              <a:ext uri="{FF2B5EF4-FFF2-40B4-BE49-F238E27FC236}">
                <a16:creationId xmlns:a16="http://schemas.microsoft.com/office/drawing/2014/main" id="{E8F16F24-5943-3720-A89D-EF3614C5964D}"/>
              </a:ext>
            </a:extLst>
          </p:cNvPr>
          <p:cNvSpPr>
            <a:spLocks noGrp="1"/>
          </p:cNvSpPr>
          <p:nvPr>
            <p:ph idx="1"/>
          </p:nvPr>
        </p:nvSpPr>
        <p:spPr/>
        <p:txBody>
          <a:bodyPr/>
          <a:lstStyle/>
          <a:p>
            <a:r>
              <a:rPr lang="en-US" dirty="0"/>
              <a:t>(ii) within the 12 months preceding the expiry date of the rating, complete 12 hours of flight time in the relevant class, including the following: </a:t>
            </a:r>
          </a:p>
          <a:p>
            <a:r>
              <a:rPr lang="en-US" dirty="0"/>
              <a:t>(A) 6 hours as PIC;</a:t>
            </a:r>
          </a:p>
          <a:p>
            <a:r>
              <a:rPr lang="en-US" dirty="0"/>
              <a:t>(B) 12 take-offs and 12 landings;.</a:t>
            </a:r>
          </a:p>
          <a:p>
            <a:endParaRPr lang="da-DK" dirty="0"/>
          </a:p>
        </p:txBody>
      </p:sp>
    </p:spTree>
    <p:extLst>
      <p:ext uri="{BB962C8B-B14F-4D97-AF65-F5344CB8AC3E}">
        <p14:creationId xmlns:p14="http://schemas.microsoft.com/office/powerpoint/2010/main" val="30599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98BDF-F35F-EF3C-C8DF-4B70ACD5975E}"/>
              </a:ext>
            </a:extLst>
          </p:cNvPr>
          <p:cNvSpPr>
            <a:spLocks noGrp="1"/>
          </p:cNvSpPr>
          <p:nvPr>
            <p:ph type="title"/>
          </p:nvPr>
        </p:nvSpPr>
        <p:spPr/>
        <p:txBody>
          <a:bodyPr/>
          <a:lstStyle/>
          <a:p>
            <a:pPr algn="ctr"/>
            <a:r>
              <a:rPr lang="da-DK" dirty="0"/>
              <a:t>Pass or </a:t>
            </a:r>
            <a:r>
              <a:rPr lang="da-DK" dirty="0" err="1"/>
              <a:t>fail</a:t>
            </a:r>
            <a:r>
              <a:rPr lang="da-DK" dirty="0"/>
              <a:t> </a:t>
            </a:r>
            <a:r>
              <a:rPr lang="da-DK" dirty="0" err="1"/>
              <a:t>criteria</a:t>
            </a:r>
            <a:endParaRPr lang="da-DK" dirty="0"/>
          </a:p>
        </p:txBody>
      </p:sp>
      <p:pic>
        <p:nvPicPr>
          <p:cNvPr id="5" name="Pladsholder til indhold 4">
            <a:extLst>
              <a:ext uri="{FF2B5EF4-FFF2-40B4-BE49-F238E27FC236}">
                <a16:creationId xmlns:a16="http://schemas.microsoft.com/office/drawing/2014/main" id="{23F66928-F740-833B-D757-837B8FC61B0C}"/>
              </a:ext>
            </a:extLst>
          </p:cNvPr>
          <p:cNvPicPr>
            <a:picLocks noGrp="1" noChangeAspect="1"/>
          </p:cNvPicPr>
          <p:nvPr>
            <p:ph idx="1"/>
          </p:nvPr>
        </p:nvPicPr>
        <p:blipFill>
          <a:blip r:embed="rId2"/>
          <a:stretch>
            <a:fillRect/>
          </a:stretch>
        </p:blipFill>
        <p:spPr>
          <a:xfrm>
            <a:off x="2832752" y="1424967"/>
            <a:ext cx="6801105" cy="5187651"/>
          </a:xfrm>
        </p:spPr>
      </p:pic>
    </p:spTree>
    <p:extLst>
      <p:ext uri="{BB962C8B-B14F-4D97-AF65-F5344CB8AC3E}">
        <p14:creationId xmlns:p14="http://schemas.microsoft.com/office/powerpoint/2010/main" val="334859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CD0C1-D614-38E6-908E-A6FD785F5AB0}"/>
              </a:ext>
            </a:extLst>
          </p:cNvPr>
          <p:cNvSpPr>
            <a:spLocks noGrp="1"/>
          </p:cNvSpPr>
          <p:nvPr>
            <p:ph type="title"/>
          </p:nvPr>
        </p:nvSpPr>
        <p:spPr/>
        <p:txBody>
          <a:bodyPr/>
          <a:lstStyle/>
          <a:p>
            <a:pPr algn="ctr"/>
            <a:r>
              <a:rPr lang="da-DK" dirty="0"/>
              <a:t>Guide</a:t>
            </a:r>
          </a:p>
        </p:txBody>
      </p:sp>
      <p:sp>
        <p:nvSpPr>
          <p:cNvPr id="3" name="Pladsholder til indhold 2">
            <a:extLst>
              <a:ext uri="{FF2B5EF4-FFF2-40B4-BE49-F238E27FC236}">
                <a16:creationId xmlns:a16="http://schemas.microsoft.com/office/drawing/2014/main" id="{49E1D738-F466-2852-0340-266FB50DE214}"/>
              </a:ext>
            </a:extLst>
          </p:cNvPr>
          <p:cNvSpPr>
            <a:spLocks noGrp="1"/>
          </p:cNvSpPr>
          <p:nvPr>
            <p:ph idx="1"/>
          </p:nvPr>
        </p:nvSpPr>
        <p:spPr/>
        <p:txBody>
          <a:bodyPr/>
          <a:lstStyle/>
          <a:p>
            <a:r>
              <a:rPr lang="da-DK" dirty="0"/>
              <a:t>https://www.examiner.dk/documents/2019/maj/grading-system.</a:t>
            </a:r>
          </a:p>
        </p:txBody>
      </p:sp>
    </p:spTree>
    <p:extLst>
      <p:ext uri="{BB962C8B-B14F-4D97-AF65-F5344CB8AC3E}">
        <p14:creationId xmlns:p14="http://schemas.microsoft.com/office/powerpoint/2010/main" val="31993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74620-7419-4397-57B2-981948BB0E3E}"/>
              </a:ext>
            </a:extLst>
          </p:cNvPr>
          <p:cNvSpPr>
            <a:spLocks noGrp="1"/>
          </p:cNvSpPr>
          <p:nvPr>
            <p:ph type="title"/>
          </p:nvPr>
        </p:nvSpPr>
        <p:spPr/>
        <p:txBody>
          <a:bodyPr/>
          <a:lstStyle/>
          <a:p>
            <a:pPr algn="ctr"/>
            <a:r>
              <a:rPr lang="da-DK" dirty="0" err="1"/>
              <a:t>Root</a:t>
            </a:r>
            <a:r>
              <a:rPr lang="da-DK" dirty="0"/>
              <a:t> </a:t>
            </a:r>
            <a:r>
              <a:rPr lang="da-DK" dirty="0" err="1"/>
              <a:t>course</a:t>
            </a:r>
            <a:endParaRPr lang="da-DK" dirty="0"/>
          </a:p>
        </p:txBody>
      </p:sp>
      <p:pic>
        <p:nvPicPr>
          <p:cNvPr id="5" name="Pladsholder til indhold 4">
            <a:extLst>
              <a:ext uri="{FF2B5EF4-FFF2-40B4-BE49-F238E27FC236}">
                <a16:creationId xmlns:a16="http://schemas.microsoft.com/office/drawing/2014/main" id="{943A3F2C-D06D-0AB5-DBE8-5D1C50C4B02E}"/>
              </a:ext>
            </a:extLst>
          </p:cNvPr>
          <p:cNvPicPr>
            <a:picLocks noGrp="1" noChangeAspect="1"/>
          </p:cNvPicPr>
          <p:nvPr>
            <p:ph idx="1"/>
          </p:nvPr>
        </p:nvPicPr>
        <p:blipFill>
          <a:blip r:embed="rId2"/>
          <a:stretch>
            <a:fillRect/>
          </a:stretch>
        </p:blipFill>
        <p:spPr>
          <a:xfrm>
            <a:off x="371491" y="1948544"/>
            <a:ext cx="11449017" cy="4299856"/>
          </a:xfrm>
        </p:spPr>
      </p:pic>
    </p:spTree>
    <p:extLst>
      <p:ext uri="{BB962C8B-B14F-4D97-AF65-F5344CB8AC3E}">
        <p14:creationId xmlns:p14="http://schemas.microsoft.com/office/powerpoint/2010/main" val="2834563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51460-5563-1FCC-657A-9DAF29245B7D}"/>
              </a:ext>
            </a:extLst>
          </p:cNvPr>
          <p:cNvSpPr>
            <a:spLocks noGrp="1"/>
          </p:cNvSpPr>
          <p:nvPr>
            <p:ph type="title"/>
          </p:nvPr>
        </p:nvSpPr>
        <p:spPr/>
        <p:txBody>
          <a:bodyPr/>
          <a:lstStyle/>
          <a:p>
            <a:pPr algn="ctr"/>
            <a:r>
              <a:rPr lang="da-DK" dirty="0"/>
              <a:t>Post flight administration</a:t>
            </a:r>
            <a:br>
              <a:rPr lang="da-DK" dirty="0"/>
            </a:br>
            <a:r>
              <a:rPr lang="da-DK" sz="2400" dirty="0" err="1"/>
              <a:t>Module</a:t>
            </a:r>
            <a:r>
              <a:rPr lang="da-DK" sz="2400" dirty="0"/>
              <a:t> 4.1 - CR TR SPA</a:t>
            </a:r>
            <a:endParaRPr lang="da-DK" dirty="0"/>
          </a:p>
        </p:txBody>
      </p:sp>
      <p:pic>
        <p:nvPicPr>
          <p:cNvPr id="5" name="Pladsholder til indhold 4">
            <a:extLst>
              <a:ext uri="{FF2B5EF4-FFF2-40B4-BE49-F238E27FC236}">
                <a16:creationId xmlns:a16="http://schemas.microsoft.com/office/drawing/2014/main" id="{DA4CCB19-9CF4-F467-9B4E-11BD7E6576FE}"/>
              </a:ext>
            </a:extLst>
          </p:cNvPr>
          <p:cNvPicPr>
            <a:picLocks noGrp="1" noChangeAspect="1"/>
          </p:cNvPicPr>
          <p:nvPr>
            <p:ph idx="1"/>
          </p:nvPr>
        </p:nvPicPr>
        <p:blipFill>
          <a:blip r:embed="rId2"/>
          <a:stretch>
            <a:fillRect/>
          </a:stretch>
        </p:blipFill>
        <p:spPr>
          <a:xfrm>
            <a:off x="720890" y="2296885"/>
            <a:ext cx="10882531" cy="3450771"/>
          </a:xfrm>
        </p:spPr>
      </p:pic>
    </p:spTree>
    <p:extLst>
      <p:ext uri="{BB962C8B-B14F-4D97-AF65-F5344CB8AC3E}">
        <p14:creationId xmlns:p14="http://schemas.microsoft.com/office/powerpoint/2010/main" val="2135387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77EFE-3157-9DF4-090F-A125F13E6AAC}"/>
              </a:ext>
            </a:extLst>
          </p:cNvPr>
          <p:cNvSpPr>
            <a:spLocks noGrp="1"/>
          </p:cNvSpPr>
          <p:nvPr>
            <p:ph type="title"/>
          </p:nvPr>
        </p:nvSpPr>
        <p:spPr/>
        <p:txBody>
          <a:bodyPr/>
          <a:lstStyle/>
          <a:p>
            <a:pPr algn="ctr"/>
            <a:r>
              <a:rPr lang="da-DK" dirty="0"/>
              <a:t>Post flight administration</a:t>
            </a:r>
            <a:br>
              <a:rPr lang="da-DK" dirty="0"/>
            </a:br>
            <a:r>
              <a:rPr lang="da-DK" sz="2800" dirty="0" err="1"/>
              <a:t>Module</a:t>
            </a:r>
            <a:r>
              <a:rPr lang="da-DK" sz="2800" dirty="0"/>
              <a:t> 1 - Genera</a:t>
            </a:r>
            <a:endParaRPr lang="da-DK" dirty="0"/>
          </a:p>
        </p:txBody>
      </p:sp>
      <p:pic>
        <p:nvPicPr>
          <p:cNvPr id="5" name="Pladsholder til indhold 4">
            <a:extLst>
              <a:ext uri="{FF2B5EF4-FFF2-40B4-BE49-F238E27FC236}">
                <a16:creationId xmlns:a16="http://schemas.microsoft.com/office/drawing/2014/main" id="{DCCD82DC-A389-3D77-BEF4-965D89E35AE4}"/>
              </a:ext>
            </a:extLst>
          </p:cNvPr>
          <p:cNvPicPr>
            <a:picLocks noGrp="1" noChangeAspect="1"/>
          </p:cNvPicPr>
          <p:nvPr>
            <p:ph idx="1"/>
          </p:nvPr>
        </p:nvPicPr>
        <p:blipFill>
          <a:blip r:embed="rId2"/>
          <a:stretch>
            <a:fillRect/>
          </a:stretch>
        </p:blipFill>
        <p:spPr>
          <a:xfrm>
            <a:off x="2175310" y="1690688"/>
            <a:ext cx="7064944" cy="4509631"/>
          </a:xfrm>
        </p:spPr>
      </p:pic>
    </p:spTree>
    <p:extLst>
      <p:ext uri="{BB962C8B-B14F-4D97-AF65-F5344CB8AC3E}">
        <p14:creationId xmlns:p14="http://schemas.microsoft.com/office/powerpoint/2010/main" val="782180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B0391-1D5B-9EB7-315E-57B7486BE9CA}"/>
              </a:ext>
            </a:extLst>
          </p:cNvPr>
          <p:cNvSpPr>
            <a:spLocks noGrp="1"/>
          </p:cNvSpPr>
          <p:nvPr>
            <p:ph type="title"/>
          </p:nvPr>
        </p:nvSpPr>
        <p:spPr/>
        <p:txBody>
          <a:bodyPr/>
          <a:lstStyle/>
          <a:p>
            <a:pPr algn="ctr"/>
            <a:r>
              <a:rPr lang="da-DK" dirty="0"/>
              <a:t>Teaser</a:t>
            </a:r>
          </a:p>
        </p:txBody>
      </p:sp>
      <p:sp>
        <p:nvSpPr>
          <p:cNvPr id="3" name="Pladsholder til indhold 2">
            <a:extLst>
              <a:ext uri="{FF2B5EF4-FFF2-40B4-BE49-F238E27FC236}">
                <a16:creationId xmlns:a16="http://schemas.microsoft.com/office/drawing/2014/main" id="{62D20CEE-0EA1-2F2E-A289-DA91DA31C67A}"/>
              </a:ext>
            </a:extLst>
          </p:cNvPr>
          <p:cNvSpPr>
            <a:spLocks noGrp="1"/>
          </p:cNvSpPr>
          <p:nvPr>
            <p:ph idx="1"/>
          </p:nvPr>
        </p:nvSpPr>
        <p:spPr/>
        <p:txBody>
          <a:bodyPr/>
          <a:lstStyle/>
          <a:p>
            <a:r>
              <a:rPr lang="da-DK" dirty="0"/>
              <a:t>The pilot </a:t>
            </a:r>
            <a:r>
              <a:rPr lang="da-DK" dirty="0" err="1"/>
              <a:t>fails</a:t>
            </a:r>
            <a:r>
              <a:rPr lang="da-DK" dirty="0"/>
              <a:t> the </a:t>
            </a:r>
            <a:r>
              <a:rPr lang="da-DK" dirty="0" err="1"/>
              <a:t>proficiency</a:t>
            </a:r>
            <a:r>
              <a:rPr lang="da-DK" dirty="0"/>
              <a:t> check.</a:t>
            </a:r>
          </a:p>
          <a:p>
            <a:r>
              <a:rPr lang="da-DK" dirty="0"/>
              <a:t>May the pilot fly his </a:t>
            </a:r>
            <a:r>
              <a:rPr lang="da-DK" dirty="0" err="1"/>
              <a:t>airplane</a:t>
            </a:r>
            <a:r>
              <a:rPr lang="da-DK" dirty="0"/>
              <a:t> to home base </a:t>
            </a:r>
            <a:r>
              <a:rPr lang="da-DK" dirty="0" err="1"/>
              <a:t>after</a:t>
            </a:r>
            <a:r>
              <a:rPr lang="da-DK" dirty="0"/>
              <a:t> the check?</a:t>
            </a:r>
          </a:p>
          <a:p>
            <a:endParaRPr lang="da-DK" dirty="0"/>
          </a:p>
        </p:txBody>
      </p:sp>
    </p:spTree>
    <p:extLst>
      <p:ext uri="{BB962C8B-B14F-4D97-AF65-F5344CB8AC3E}">
        <p14:creationId xmlns:p14="http://schemas.microsoft.com/office/powerpoint/2010/main" val="22001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24FF6-9AD1-0DD6-97BD-5765B28958C7}"/>
              </a:ext>
            </a:extLst>
          </p:cNvPr>
          <p:cNvSpPr>
            <a:spLocks noGrp="1"/>
          </p:cNvSpPr>
          <p:nvPr>
            <p:ph type="title"/>
          </p:nvPr>
        </p:nvSpPr>
        <p:spPr/>
        <p:txBody>
          <a:bodyPr/>
          <a:lstStyle/>
          <a:p>
            <a:pPr algn="ctr"/>
            <a:r>
              <a:rPr lang="da-DK" dirty="0" err="1"/>
              <a:t>Cont</a:t>
            </a:r>
            <a:r>
              <a:rPr lang="da-DK" dirty="0"/>
              <a:t>…</a:t>
            </a:r>
          </a:p>
        </p:txBody>
      </p:sp>
      <p:sp>
        <p:nvSpPr>
          <p:cNvPr id="3" name="Pladsholder til indhold 2">
            <a:extLst>
              <a:ext uri="{FF2B5EF4-FFF2-40B4-BE49-F238E27FC236}">
                <a16:creationId xmlns:a16="http://schemas.microsoft.com/office/drawing/2014/main" id="{C3AD7BD0-223F-4A18-1C9E-48566FADF651}"/>
              </a:ext>
            </a:extLst>
          </p:cNvPr>
          <p:cNvSpPr>
            <a:spLocks noGrp="1"/>
          </p:cNvSpPr>
          <p:nvPr>
            <p:ph idx="1"/>
          </p:nvPr>
        </p:nvSpPr>
        <p:spPr/>
        <p:txBody>
          <a:bodyPr>
            <a:normAutofit fontScale="92500" lnSpcReduction="10000"/>
          </a:bodyPr>
          <a:lstStyle/>
          <a:p>
            <a:r>
              <a:rPr lang="en-US" dirty="0"/>
              <a:t>(C) refresher training of at least 1 hour of total flight time with and to the satisfaction of a flight instructor (FI) or a class rating instructor (CRI) who shall select those flight exercises that allow the applicant to refresh their competence in safely operating the aircraft and applying normal, abnormal and emergency procedures. Applicants shall be exempted from this refresher training if they have passed any of the following, in any class or type of </a:t>
            </a:r>
            <a:r>
              <a:rPr lang="en-US" dirty="0" err="1"/>
              <a:t>aeroplane</a:t>
            </a:r>
            <a:r>
              <a:rPr lang="en-US" dirty="0"/>
              <a:t>: </a:t>
            </a:r>
          </a:p>
          <a:p>
            <a:r>
              <a:rPr lang="en-US" dirty="0"/>
              <a:t>(1) a class or type rating proficiency check;</a:t>
            </a:r>
          </a:p>
          <a:p>
            <a:r>
              <a:rPr lang="en-US" dirty="0"/>
              <a:t>(2) a skill test;</a:t>
            </a:r>
          </a:p>
          <a:p>
            <a:r>
              <a:rPr lang="en-US" dirty="0"/>
              <a:t>(3) an EBT practical assessment;</a:t>
            </a:r>
          </a:p>
          <a:p>
            <a:r>
              <a:rPr lang="en-US" dirty="0"/>
              <a:t>(4) an assessment of competence.</a:t>
            </a:r>
            <a:endParaRPr lang="da-DK" dirty="0"/>
          </a:p>
        </p:txBody>
      </p:sp>
    </p:spTree>
    <p:extLst>
      <p:ext uri="{BB962C8B-B14F-4D97-AF65-F5344CB8AC3E}">
        <p14:creationId xmlns:p14="http://schemas.microsoft.com/office/powerpoint/2010/main" val="42363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8BAC9-7CF9-C022-E65C-484CA46945F0}"/>
              </a:ext>
            </a:extLst>
          </p:cNvPr>
          <p:cNvSpPr>
            <a:spLocks noGrp="1"/>
          </p:cNvSpPr>
          <p:nvPr>
            <p:ph type="title"/>
          </p:nvPr>
        </p:nvSpPr>
        <p:spPr/>
        <p:txBody>
          <a:bodyPr/>
          <a:lstStyle/>
          <a:p>
            <a:pPr algn="ctr"/>
            <a:r>
              <a:rPr lang="da-DK" dirty="0" err="1"/>
              <a:t>Refresher</a:t>
            </a:r>
            <a:r>
              <a:rPr lang="da-DK" dirty="0"/>
              <a:t> </a:t>
            </a:r>
            <a:r>
              <a:rPr lang="da-DK" dirty="0" err="1"/>
              <a:t>training</a:t>
            </a:r>
            <a:endParaRPr lang="da-DK" dirty="0"/>
          </a:p>
        </p:txBody>
      </p:sp>
      <p:sp>
        <p:nvSpPr>
          <p:cNvPr id="3" name="Pladsholder til indhold 2">
            <a:extLst>
              <a:ext uri="{FF2B5EF4-FFF2-40B4-BE49-F238E27FC236}">
                <a16:creationId xmlns:a16="http://schemas.microsoft.com/office/drawing/2014/main" id="{85C75A4B-3BDF-BB6F-F2DF-9B99EA907AF2}"/>
              </a:ext>
            </a:extLst>
          </p:cNvPr>
          <p:cNvSpPr>
            <a:spLocks noGrp="1"/>
          </p:cNvSpPr>
          <p:nvPr>
            <p:ph idx="1"/>
          </p:nvPr>
        </p:nvSpPr>
        <p:spPr/>
        <p:txBody>
          <a:bodyPr/>
          <a:lstStyle/>
          <a:p>
            <a:r>
              <a:rPr lang="da-DK" dirty="0"/>
              <a:t>Procedure</a:t>
            </a:r>
          </a:p>
          <a:p>
            <a:r>
              <a:rPr lang="da-DK" dirty="0">
                <a:hlinkClick r:id="rId2"/>
              </a:rPr>
              <a:t>https://www.examiner.dk/procedures/instructors</a:t>
            </a:r>
            <a:endParaRPr lang="da-DK" dirty="0"/>
          </a:p>
          <a:p>
            <a:r>
              <a:rPr lang="da-DK" dirty="0"/>
              <a:t>Form</a:t>
            </a:r>
          </a:p>
          <a:p>
            <a:r>
              <a:rPr lang="da-DK" dirty="0">
                <a:hlinkClick r:id="rId3"/>
              </a:rPr>
              <a:t>https://www.examiner.dk/documents/2025/feb/fcl945-revalidation-of-classrating-sepland-sepsea-and-tmg</a:t>
            </a:r>
            <a:r>
              <a:rPr lang="da-DK" dirty="0"/>
              <a:t> .</a:t>
            </a:r>
          </a:p>
          <a:p>
            <a:endParaRPr lang="da-DK" dirty="0"/>
          </a:p>
        </p:txBody>
      </p:sp>
    </p:spTree>
    <p:extLst>
      <p:ext uri="{BB962C8B-B14F-4D97-AF65-F5344CB8AC3E}">
        <p14:creationId xmlns:p14="http://schemas.microsoft.com/office/powerpoint/2010/main" val="19122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0136BE-DD99-613B-6A3A-141E2D405F62}"/>
              </a:ext>
            </a:extLst>
          </p:cNvPr>
          <p:cNvSpPr>
            <a:spLocks noGrp="1"/>
          </p:cNvSpPr>
          <p:nvPr>
            <p:ph type="title"/>
          </p:nvPr>
        </p:nvSpPr>
        <p:spPr/>
        <p:txBody>
          <a:bodyPr/>
          <a:lstStyle/>
          <a:p>
            <a:pPr algn="ctr"/>
            <a:r>
              <a:rPr lang="da-DK" dirty="0" err="1"/>
              <a:t>Proficiency</a:t>
            </a:r>
            <a:r>
              <a:rPr lang="da-DK" dirty="0"/>
              <a:t> check</a:t>
            </a:r>
          </a:p>
        </p:txBody>
      </p:sp>
      <p:sp>
        <p:nvSpPr>
          <p:cNvPr id="3" name="Pladsholder til indhold 2">
            <a:extLst>
              <a:ext uri="{FF2B5EF4-FFF2-40B4-BE49-F238E27FC236}">
                <a16:creationId xmlns:a16="http://schemas.microsoft.com/office/drawing/2014/main" id="{4AD1E488-B9A5-E081-DA0E-3E9CCC4B9B79}"/>
              </a:ext>
            </a:extLst>
          </p:cNvPr>
          <p:cNvSpPr>
            <a:spLocks noGrp="1"/>
          </p:cNvSpPr>
          <p:nvPr>
            <p:ph idx="1"/>
          </p:nvPr>
        </p:nvSpPr>
        <p:spPr/>
        <p:txBody>
          <a:bodyPr/>
          <a:lstStyle/>
          <a:p>
            <a:r>
              <a:rPr lang="da-DK" dirty="0"/>
              <a:t>EDD ?</a:t>
            </a:r>
          </a:p>
          <a:p>
            <a:r>
              <a:rPr lang="da-DK" dirty="0"/>
              <a:t>Part </a:t>
            </a:r>
            <a:r>
              <a:rPr lang="da-DK" dirty="0" err="1"/>
              <a:t>Aitcrew</a:t>
            </a:r>
            <a:r>
              <a:rPr lang="da-DK" dirty="0"/>
              <a:t>  1178/2011 ?</a:t>
            </a:r>
          </a:p>
          <a:p>
            <a:r>
              <a:rPr lang="da-DK" dirty="0"/>
              <a:t>FEM ?</a:t>
            </a:r>
          </a:p>
          <a:p>
            <a:r>
              <a:rPr lang="da-DK" dirty="0"/>
              <a:t>Examiner.dk ?</a:t>
            </a:r>
          </a:p>
          <a:p>
            <a:r>
              <a:rPr lang="da-DK" dirty="0" err="1"/>
              <a:t>Other</a:t>
            </a:r>
            <a:r>
              <a:rPr lang="da-DK" dirty="0"/>
              <a:t> ?.</a:t>
            </a:r>
          </a:p>
        </p:txBody>
      </p:sp>
    </p:spTree>
    <p:extLst>
      <p:ext uri="{BB962C8B-B14F-4D97-AF65-F5344CB8AC3E}">
        <p14:creationId xmlns:p14="http://schemas.microsoft.com/office/powerpoint/2010/main" val="25880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E24D4-C34E-B3DA-C448-0A4FBEC17A38}"/>
              </a:ext>
            </a:extLst>
          </p:cNvPr>
          <p:cNvSpPr>
            <a:spLocks noGrp="1"/>
          </p:cNvSpPr>
          <p:nvPr>
            <p:ph type="title"/>
          </p:nvPr>
        </p:nvSpPr>
        <p:spPr/>
        <p:txBody>
          <a:bodyPr/>
          <a:lstStyle/>
          <a:p>
            <a:pPr algn="ctr"/>
            <a:r>
              <a:rPr lang="da-DK" dirty="0"/>
              <a:t>General</a:t>
            </a:r>
          </a:p>
        </p:txBody>
      </p:sp>
      <p:sp>
        <p:nvSpPr>
          <p:cNvPr id="3" name="Pladsholder til indhold 2">
            <a:extLst>
              <a:ext uri="{FF2B5EF4-FFF2-40B4-BE49-F238E27FC236}">
                <a16:creationId xmlns:a16="http://schemas.microsoft.com/office/drawing/2014/main" id="{275079A3-957E-D7F4-1FFA-FEAED05871CF}"/>
              </a:ext>
            </a:extLst>
          </p:cNvPr>
          <p:cNvSpPr>
            <a:spLocks noGrp="1"/>
          </p:cNvSpPr>
          <p:nvPr>
            <p:ph idx="1"/>
          </p:nvPr>
        </p:nvSpPr>
        <p:spPr/>
        <p:txBody>
          <a:bodyPr/>
          <a:lstStyle/>
          <a:p>
            <a:r>
              <a:rPr lang="da-DK" dirty="0"/>
              <a:t>FCL.1000 Examiner </a:t>
            </a:r>
            <a:r>
              <a:rPr lang="da-DK" dirty="0" err="1"/>
              <a:t>certificates</a:t>
            </a:r>
            <a:endParaRPr lang="da-DK" dirty="0"/>
          </a:p>
          <a:p>
            <a:r>
              <a:rPr lang="en-US" dirty="0"/>
              <a:t>(a) General Holders of an examiner certificate shall:</a:t>
            </a:r>
          </a:p>
          <a:p>
            <a:r>
              <a:rPr lang="en-US" dirty="0"/>
              <a:t>(1) hold, unless otherwise determined in this Annex, an equivalent </a:t>
            </a:r>
            <a:r>
              <a:rPr lang="en-US" dirty="0" err="1"/>
              <a:t>licence</a:t>
            </a:r>
            <a:r>
              <a:rPr lang="en-US" dirty="0"/>
              <a:t>, rating or certificate to the ones for which they are </a:t>
            </a:r>
            <a:r>
              <a:rPr lang="en-US" dirty="0" err="1"/>
              <a:t>authorised</a:t>
            </a:r>
            <a:r>
              <a:rPr lang="en-US" dirty="0"/>
              <a:t> to conduct skill tests, proficiency checks or assessments of competence </a:t>
            </a:r>
            <a:r>
              <a:rPr lang="en-US" dirty="0">
                <a:solidFill>
                  <a:srgbClr val="FF0000"/>
                </a:solidFill>
              </a:rPr>
              <a:t>and the privilege to instruct </a:t>
            </a:r>
            <a:r>
              <a:rPr lang="en-US" dirty="0"/>
              <a:t>for them; </a:t>
            </a:r>
          </a:p>
          <a:p>
            <a:r>
              <a:rPr lang="en-US" dirty="0"/>
              <a:t>(2) be qualified to act as PIC in the aircraft during a skill test, proficiency check or assessment of competence if conducted on the aircraft.</a:t>
            </a:r>
            <a:endParaRPr lang="da-DK" dirty="0"/>
          </a:p>
        </p:txBody>
      </p:sp>
    </p:spTree>
    <p:extLst>
      <p:ext uri="{BB962C8B-B14F-4D97-AF65-F5344CB8AC3E}">
        <p14:creationId xmlns:p14="http://schemas.microsoft.com/office/powerpoint/2010/main" val="144904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37F33-6790-A7A1-4674-FD8FFF048143}"/>
              </a:ext>
            </a:extLst>
          </p:cNvPr>
          <p:cNvSpPr>
            <a:spLocks noGrp="1"/>
          </p:cNvSpPr>
          <p:nvPr>
            <p:ph type="title"/>
          </p:nvPr>
        </p:nvSpPr>
        <p:spPr/>
        <p:txBody>
          <a:bodyPr/>
          <a:lstStyle/>
          <a:p>
            <a:pPr algn="ctr"/>
            <a:r>
              <a:rPr lang="da-DK" dirty="0" err="1"/>
              <a:t>Vested</a:t>
            </a:r>
            <a:r>
              <a:rPr lang="da-DK" dirty="0"/>
              <a:t> </a:t>
            </a:r>
            <a:r>
              <a:rPr lang="da-DK" dirty="0" err="1"/>
              <a:t>interests</a:t>
            </a:r>
            <a:endParaRPr lang="da-DK" dirty="0"/>
          </a:p>
        </p:txBody>
      </p:sp>
      <p:sp>
        <p:nvSpPr>
          <p:cNvPr id="3" name="Pladsholder til indhold 2">
            <a:extLst>
              <a:ext uri="{FF2B5EF4-FFF2-40B4-BE49-F238E27FC236}">
                <a16:creationId xmlns:a16="http://schemas.microsoft.com/office/drawing/2014/main" id="{8070E5E9-343E-353E-8204-1EB295A7995D}"/>
              </a:ext>
            </a:extLst>
          </p:cNvPr>
          <p:cNvSpPr>
            <a:spLocks noGrp="1"/>
          </p:cNvSpPr>
          <p:nvPr>
            <p:ph idx="1"/>
          </p:nvPr>
        </p:nvSpPr>
        <p:spPr/>
        <p:txBody>
          <a:bodyPr/>
          <a:lstStyle/>
          <a:p>
            <a:r>
              <a:rPr lang="en-US" dirty="0"/>
              <a:t>FCL.1005 Limitation of privileges in case of vested interests</a:t>
            </a:r>
          </a:p>
          <a:p>
            <a:r>
              <a:rPr lang="da-DK" dirty="0" err="1"/>
              <a:t>Examiners</a:t>
            </a:r>
            <a:r>
              <a:rPr lang="da-DK" dirty="0"/>
              <a:t> </a:t>
            </a:r>
            <a:r>
              <a:rPr lang="da-DK" dirty="0" err="1"/>
              <a:t>shall</a:t>
            </a:r>
            <a:r>
              <a:rPr lang="da-DK" dirty="0"/>
              <a:t> not </a:t>
            </a:r>
            <a:r>
              <a:rPr lang="da-DK" dirty="0" err="1"/>
              <a:t>conduct</a:t>
            </a:r>
            <a:r>
              <a:rPr lang="da-DK" dirty="0"/>
              <a:t>: </a:t>
            </a:r>
          </a:p>
          <a:p>
            <a:r>
              <a:rPr lang="en-US" dirty="0"/>
              <a:t>(a) skill tests or assessments of competence of applicants for the issue of a </a:t>
            </a:r>
            <a:r>
              <a:rPr lang="en-US" dirty="0" err="1"/>
              <a:t>licence</a:t>
            </a:r>
            <a:r>
              <a:rPr lang="en-US" dirty="0"/>
              <a:t>, rating or certificate to whom they have provided more than 25 % of the required flight instruction for the </a:t>
            </a:r>
            <a:r>
              <a:rPr lang="en-US" dirty="0" err="1"/>
              <a:t>licence</a:t>
            </a:r>
            <a:r>
              <a:rPr lang="en-US" dirty="0"/>
              <a:t>, rating or certificate for which the skill test or assessment of competence is being taken; and </a:t>
            </a:r>
          </a:p>
          <a:p>
            <a:r>
              <a:rPr lang="en-US" dirty="0"/>
              <a:t>(b) skill tests, proficiency checks or assessments of competence whenever they feel that their objectivity may be affected. </a:t>
            </a:r>
            <a:endParaRPr lang="da-DK" dirty="0"/>
          </a:p>
        </p:txBody>
      </p:sp>
    </p:spTree>
    <p:extLst>
      <p:ext uri="{BB962C8B-B14F-4D97-AF65-F5344CB8AC3E}">
        <p14:creationId xmlns:p14="http://schemas.microsoft.com/office/powerpoint/2010/main" val="39084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E0663-AFFE-5370-C219-B62595ABCC3D}"/>
              </a:ext>
            </a:extLst>
          </p:cNvPr>
          <p:cNvSpPr>
            <a:spLocks noGrp="1"/>
          </p:cNvSpPr>
          <p:nvPr>
            <p:ph type="title"/>
          </p:nvPr>
        </p:nvSpPr>
        <p:spPr>
          <a:xfrm>
            <a:off x="838200" y="681037"/>
            <a:ext cx="10515600" cy="1325563"/>
          </a:xfrm>
        </p:spPr>
        <p:txBody>
          <a:bodyPr/>
          <a:lstStyle/>
          <a:p>
            <a:pPr algn="ctr"/>
            <a:r>
              <a:rPr lang="da-DK" dirty="0"/>
              <a:t>National administrative </a:t>
            </a:r>
            <a:r>
              <a:rPr lang="da-DK" dirty="0" err="1"/>
              <a:t>requirements</a:t>
            </a:r>
            <a:r>
              <a:rPr lang="da-DK" dirty="0"/>
              <a:t> </a:t>
            </a:r>
            <a:r>
              <a:rPr lang="da-DK" dirty="0" err="1"/>
              <a:t>pre</a:t>
            </a:r>
            <a:r>
              <a:rPr lang="da-DK" dirty="0"/>
              <a:t> check</a:t>
            </a:r>
          </a:p>
        </p:txBody>
      </p:sp>
      <p:sp>
        <p:nvSpPr>
          <p:cNvPr id="3" name="Pladsholder til indhold 2">
            <a:extLst>
              <a:ext uri="{FF2B5EF4-FFF2-40B4-BE49-F238E27FC236}">
                <a16:creationId xmlns:a16="http://schemas.microsoft.com/office/drawing/2014/main" id="{DE329128-1CF7-4360-E690-5D4FCE348650}"/>
              </a:ext>
            </a:extLst>
          </p:cNvPr>
          <p:cNvSpPr>
            <a:spLocks noGrp="1"/>
          </p:cNvSpPr>
          <p:nvPr>
            <p:ph idx="1"/>
          </p:nvPr>
        </p:nvSpPr>
        <p:spPr>
          <a:xfrm>
            <a:off x="838200" y="2119539"/>
            <a:ext cx="10515600" cy="4351338"/>
          </a:xfrm>
        </p:spPr>
        <p:txBody>
          <a:bodyPr/>
          <a:lstStyle/>
          <a:p>
            <a:r>
              <a:rPr lang="da-DK" dirty="0"/>
              <a:t>EDD</a:t>
            </a:r>
          </a:p>
          <a:p>
            <a:r>
              <a:rPr lang="da-DK" dirty="0">
                <a:hlinkClick r:id="rId2"/>
              </a:rPr>
              <a:t>https://www.examiner.dk/documents/2023/sep/examiner-edd</a:t>
            </a:r>
            <a:endParaRPr lang="da-DK" dirty="0"/>
          </a:p>
          <a:p>
            <a:r>
              <a:rPr lang="da-DK" dirty="0"/>
              <a:t>Examiner.dk</a:t>
            </a:r>
          </a:p>
          <a:p>
            <a:r>
              <a:rPr lang="da-DK" dirty="0">
                <a:hlinkClick r:id="rId3"/>
              </a:rPr>
              <a:t>https://www.examiner.dk/general-information</a:t>
            </a:r>
            <a:r>
              <a:rPr lang="da-DK" dirty="0"/>
              <a:t> .</a:t>
            </a:r>
          </a:p>
          <a:p>
            <a:endParaRPr lang="da-DK" dirty="0"/>
          </a:p>
        </p:txBody>
      </p:sp>
    </p:spTree>
    <p:extLst>
      <p:ext uri="{BB962C8B-B14F-4D97-AF65-F5344CB8AC3E}">
        <p14:creationId xmlns:p14="http://schemas.microsoft.com/office/powerpoint/2010/main" val="39144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368</TotalTime>
  <Words>1348</Words>
  <Application>Microsoft Office PowerPoint</Application>
  <PresentationFormat>Widescreen</PresentationFormat>
  <Paragraphs>157</Paragraphs>
  <Slides>35</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35</vt:i4>
      </vt:variant>
    </vt:vector>
  </HeadingPairs>
  <TitlesOfParts>
    <vt:vector size="40" baseType="lpstr">
      <vt:lpstr>Aptos</vt:lpstr>
      <vt:lpstr>Aptos Display</vt:lpstr>
      <vt:lpstr>Arial</vt:lpstr>
      <vt:lpstr>Verdana</vt:lpstr>
      <vt:lpstr>Office-tema</vt:lpstr>
      <vt:lpstr>Conduct of a check</vt:lpstr>
      <vt:lpstr>Options</vt:lpstr>
      <vt:lpstr>Cont…</vt:lpstr>
      <vt:lpstr>Cont…</vt:lpstr>
      <vt:lpstr>Refresher training</vt:lpstr>
      <vt:lpstr>Proficiency check</vt:lpstr>
      <vt:lpstr>General</vt:lpstr>
      <vt:lpstr>Vested interests</vt:lpstr>
      <vt:lpstr>National administrative requirements pre check</vt:lpstr>
      <vt:lpstr>The check</vt:lpstr>
      <vt:lpstr>Overview of check</vt:lpstr>
      <vt:lpstr>Meeting the candidate</vt:lpstr>
      <vt:lpstr>Atmosphere</vt:lpstr>
      <vt:lpstr>Footprint</vt:lpstr>
      <vt:lpstr>Pre examination</vt:lpstr>
      <vt:lpstr>Cont…</vt:lpstr>
      <vt:lpstr>Cont…</vt:lpstr>
      <vt:lpstr>Option (pre exam)</vt:lpstr>
      <vt:lpstr>Remember</vt:lpstr>
      <vt:lpstr>Candidate Flight Briefing</vt:lpstr>
      <vt:lpstr>PowerPoint-præsentation</vt:lpstr>
      <vt:lpstr>Oral examination</vt:lpstr>
      <vt:lpstr>Sections to check</vt:lpstr>
      <vt:lpstr>Safety General</vt:lpstr>
      <vt:lpstr>Cont…</vt:lpstr>
      <vt:lpstr>Testform</vt:lpstr>
      <vt:lpstr>Debriefing</vt:lpstr>
      <vt:lpstr>Debriefing</vt:lpstr>
      <vt:lpstr>Debriefing</vt:lpstr>
      <vt:lpstr>Pass or fail criteria</vt:lpstr>
      <vt:lpstr>Guide</vt:lpstr>
      <vt:lpstr>Root course</vt:lpstr>
      <vt:lpstr>Post flight administration Module 4.1 - CR TR SPA</vt:lpstr>
      <vt:lpstr>Post flight administration Module 1 - Genera</vt:lpstr>
      <vt:lpstr>Teaser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Morten Keller</dc:creator>
  <cp:lastModifiedBy>Morten Keller</cp:lastModifiedBy>
  <cp:revision>10</cp:revision>
  <dcterms:created xsi:type="dcterms:W3CDTF">2025-12-28T10:52:57Z</dcterms:created>
  <dcterms:modified xsi:type="dcterms:W3CDTF">2026-02-20T18:12:56Z</dcterms:modified>
</cp:coreProperties>
</file>