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669" r:id="rId2"/>
  </p:sldMasterIdLst>
  <p:notesMasterIdLst>
    <p:notesMasterId r:id="rId14"/>
  </p:notesMasterIdLst>
  <p:sldIdLst>
    <p:sldId id="258" r:id="rId3"/>
    <p:sldId id="256" r:id="rId4"/>
    <p:sldId id="1569" r:id="rId5"/>
    <p:sldId id="1568" r:id="rId6"/>
    <p:sldId id="1570" r:id="rId7"/>
    <p:sldId id="1573" r:id="rId8"/>
    <p:sldId id="1572" r:id="rId9"/>
    <p:sldId id="1571" r:id="rId10"/>
    <p:sldId id="1575" r:id="rId11"/>
    <p:sldId id="1574" r:id="rId12"/>
    <p:sldId id="157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82" y="2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C3EF65-A085-489A-824A-F11F4B857BF8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E3BB52-2F05-433C-81F4-EB44A7900F9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2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© BN PI NOV2025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sk 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g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vne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rt med citat og nav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a-DK"/>
              <a:t>Klik for at redigere teksttypografierne i masteren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ndt eller fals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da-DK"/>
              <a:t>Klik for at redigere teksttypografierne i masteren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9D62E56-9409-4758-4D40-5293DC9CCE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9A59BFF0-99E1-CD42-8201-29EDA042FE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A891E8B0-992C-3218-4587-FC5F9DD0A7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DFEB6E32-973E-D50E-D651-5DF0947EB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6B65854-FA58-016A-C979-85ECC3093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7225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F0E7AA9-D8BF-5A3E-6366-7883736BF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30B7D874-D0E3-8B43-3B05-12166222B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DE8194B1-7C85-D679-02BE-588A3EEE56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DE7A322-7908-6062-897D-B7642EE27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A5AC2FE-99A1-CB43-49FB-201DFAB94A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35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58B23F-C818-CDF4-073E-2C5CC4471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8AB073F9-4725-4AB9-19DF-2F43A24398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0302BE8-EB55-1ECB-710A-634615DEB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69DA37AE-6020-0B6F-9AFD-C7023DDF8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5FECA46-78FE-BBA4-2105-F9E923FBC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4996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623F502-6C43-B29E-8923-7A9B0D6D58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2F6D4F3-17EE-3B8E-F9BC-397CA18747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11A8EDC4-A34F-DA75-03DA-FD5E1D19A8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F10ED851-56D8-690C-68EA-3237190FF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C187A0B1-D3DA-C00B-CFED-BF41A897C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0851C597-CD72-51DC-2679-1FD45F935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6189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61A81D-D2DF-C32E-9EB9-C05566F307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DAA02D7A-661D-AF61-7DDA-D92761352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FBFCA6D9-8573-D5AA-903A-C64765778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448E237B-7BE6-8698-D467-34993D529B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6BFA0653-58E6-1C3C-6F6B-07AAD262C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56449004-F47A-A026-687B-752FB1A7A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916A8B0C-7841-8999-EDAF-797D832B2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67920AD2-C150-5A18-016F-4A5F8A944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4983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83FF5E-B8F3-A7CC-A3F8-0F0673C78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3BF0133F-6EFF-8BFD-669B-4E17F4FDD3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1C2B8F6C-660E-EBD2-E3FE-73BF1559C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4031C6E0-A2E0-2996-0FBF-AD57A7736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0156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E8E68B66-AE86-4683-C290-E6A5EE6DF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90DF1BD1-824B-443A-9D90-421DDC891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91E40002-66EC-796A-67FA-F6A44494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6291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7DCAFD-7D94-3B92-7A88-2D1A576E3B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7FC08CC-F25D-3205-0C29-5352C4AA50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4511AB4-ED76-8CBE-750E-8F5374BD97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E2F9F372-6A21-FA6F-F876-1B3F963545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166076E8-D833-8F3D-CEA3-1B82573E6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DAA132D8-CBE2-2B45-D53B-030A96405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81293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581A7EE-3591-81F5-1E52-941C612CC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9D538086-4BF7-6490-8850-ED241D0E51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45B15625-9781-AF45-1EFA-4ADA1E4264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D1BB0B4D-CE87-1003-5441-1B519054B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AEBEE95C-5EFA-1134-D3C2-78654068A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A89DE51B-0EC6-7451-0A4F-8B0F7AEF1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7972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A252AF-B129-6DD0-0009-695E29E90B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2050DDCA-C4D9-3CC1-40AD-0C9783DDA7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59853449-0A90-B875-A73C-C1FB085C41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028716FD-4604-84F9-944B-CB158237F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83D00E4-383D-6F66-9CA2-AEC324F11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17379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A2A89781-B1A4-3EB4-556A-3FB2ED9A35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43A16B89-B09A-6FF0-66C4-4F57FB2B4A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7F89E772-BCBF-B0CB-0279-5A2DC05E5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BA1A337-0489-EEAC-BE0F-FC3B86CDC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3991C28F-CA25-A4C1-FCEF-B884A42A0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842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5/12/2026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A18AD46B-2EE2-5E5B-86E0-F386EFDE6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C2AD4FB-B2A9-BE55-1CBD-C442607FD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167604D3-FC8C-1C4A-867A-467D012BFB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BE3631-0D8C-433C-8BA4-E2C84A39E643}" type="datetimeFigureOut">
              <a:rPr lang="en-US" smtClean="0"/>
              <a:t>5/12/2026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7CD4AA20-4D2D-27C3-0ECE-95C8790749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E4D7B93-05D7-7661-6FF6-A2247F879D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F510DB-6CA9-402A-9541-5B636AC83F2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1BF15000-DE84-DC4C-C9A3-A45BDB7136E1}"/>
              </a:ext>
            </a:extLst>
          </p:cNvPr>
          <p:cNvSpPr txBox="1"/>
          <p:nvPr userDrawn="1"/>
        </p:nvSpPr>
        <p:spPr>
          <a:xfrm>
            <a:off x="838200" y="6356350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© BN PI NOV2025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489573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2.png"/><Relationship Id="rId3" Type="http://schemas.openxmlformats.org/officeDocument/2006/relationships/slide" Target="slide2.xml"/><Relationship Id="rId7" Type="http://schemas.openxmlformats.org/officeDocument/2006/relationships/slide" Target="slide10.xml"/><Relationship Id="rId12" Type="http://schemas.openxmlformats.org/officeDocument/2006/relationships/slide" Target="slide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8.xml"/><Relationship Id="rId11" Type="http://schemas.openxmlformats.org/officeDocument/2006/relationships/slide" Target="slide4.xml"/><Relationship Id="rId5" Type="http://schemas.openxmlformats.org/officeDocument/2006/relationships/slide" Target="slide7.xml"/><Relationship Id="rId10" Type="http://schemas.openxmlformats.org/officeDocument/2006/relationships/slide" Target="slide3.xml"/><Relationship Id="rId4" Type="http://schemas.openxmlformats.org/officeDocument/2006/relationships/slide" Target="slide6.xml"/><Relationship Id="rId9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80900-C9FC-804A-EC17-AF3517CE11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ie 21 schönsten Strände Spaniens mit Insider-Tipps | Tourlane">
            <a:extLst>
              <a:ext uri="{FF2B5EF4-FFF2-40B4-BE49-F238E27FC236}">
                <a16:creationId xmlns:a16="http://schemas.microsoft.com/office/drawing/2014/main" id="{94B2BDAF-554D-21B4-3827-5C3497A86A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6512"/>
            <a:ext cx="12192000" cy="7225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2">
            <a:extLst>
              <a:ext uri="{FF2B5EF4-FFF2-40B4-BE49-F238E27FC236}">
                <a16:creationId xmlns:a16="http://schemas.microsoft.com/office/drawing/2014/main" id="{1687BE92-ADDB-8A20-F105-BF4F1AB62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4385" y="23626"/>
            <a:ext cx="9198592" cy="752655"/>
          </a:xfrm>
        </p:spPr>
        <p:txBody>
          <a:bodyPr>
            <a:noAutofit/>
          </a:bodyPr>
          <a:lstStyle/>
          <a:p>
            <a:r>
              <a:rPr lang="en-US" sz="36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CompetencIES</a:t>
            </a:r>
            <a:endParaRPr lang="en-US" sz="36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kstfelt 4">
            <a:extLst>
              <a:ext uri="{FF2B5EF4-FFF2-40B4-BE49-F238E27FC236}">
                <a16:creationId xmlns:a16="http://schemas.microsoft.com/office/drawing/2014/main" id="{A3B68200-7BE9-920D-EB9E-A0990AEAD166}"/>
              </a:ext>
            </a:extLst>
          </p:cNvPr>
          <p:cNvSpPr txBox="1"/>
          <p:nvPr/>
        </p:nvSpPr>
        <p:spPr>
          <a:xfrm>
            <a:off x="2538921" y="6068900"/>
            <a:ext cx="65" cy="36933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kstfelt 6">
            <a:hlinkClick r:id="rId3" action="ppaction://hlinksldjump"/>
            <a:extLst>
              <a:ext uri="{FF2B5EF4-FFF2-40B4-BE49-F238E27FC236}">
                <a16:creationId xmlns:a16="http://schemas.microsoft.com/office/drawing/2014/main" id="{1CE97243-3F51-4165-6B39-71BBAA016D89}"/>
              </a:ext>
            </a:extLst>
          </p:cNvPr>
          <p:cNvSpPr txBox="1"/>
          <p:nvPr/>
        </p:nvSpPr>
        <p:spPr>
          <a:xfrm>
            <a:off x="250214" y="1203197"/>
            <a:ext cx="2679657" cy="1231106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Situation Awareness (SAW)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Perceives, comprehends and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manages information and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anticipates its effect on the operation.</a:t>
            </a: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kstfelt 7">
            <a:hlinkClick r:id="rId4" action="ppaction://hlinksldjump"/>
            <a:extLst>
              <a:ext uri="{FF2B5EF4-FFF2-40B4-BE49-F238E27FC236}">
                <a16:creationId xmlns:a16="http://schemas.microsoft.com/office/drawing/2014/main" id="{9B0BA766-2DC1-AB7A-6952-1184B2F964E0}"/>
              </a:ext>
            </a:extLst>
          </p:cNvPr>
          <p:cNvSpPr txBox="1"/>
          <p:nvPr/>
        </p:nvSpPr>
        <p:spPr>
          <a:xfrm>
            <a:off x="3271963" y="1203197"/>
            <a:ext cx="2679657" cy="1261884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Leadership and Teamwork (LTW)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Influences others to contribute to a shared purpose.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Collaborates to accomplish the goals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the team.</a:t>
            </a:r>
          </a:p>
        </p:txBody>
      </p:sp>
      <p:sp>
        <p:nvSpPr>
          <p:cNvPr id="9" name="Tekstfelt 8">
            <a:hlinkClick r:id="rId5" action="ppaction://hlinksldjump"/>
            <a:extLst>
              <a:ext uri="{FF2B5EF4-FFF2-40B4-BE49-F238E27FC236}">
                <a16:creationId xmlns:a16="http://schemas.microsoft.com/office/drawing/2014/main" id="{BA664CF3-D441-11C5-4534-3ED8828BD496}"/>
              </a:ext>
            </a:extLst>
          </p:cNvPr>
          <p:cNvSpPr txBox="1"/>
          <p:nvPr/>
        </p:nvSpPr>
        <p:spPr>
          <a:xfrm>
            <a:off x="6293704" y="1201226"/>
            <a:ext cx="2679657" cy="1231106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Workload Management (WLM)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Maintains available workload capacity by prioritizing and distributing tasks using appropriate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resources.</a:t>
            </a: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kstfelt 9">
            <a:hlinkClick r:id="rId6" action="ppaction://hlinksldjump"/>
            <a:extLst>
              <a:ext uri="{FF2B5EF4-FFF2-40B4-BE49-F238E27FC236}">
                <a16:creationId xmlns:a16="http://schemas.microsoft.com/office/drawing/2014/main" id="{7E19AF08-5407-DC36-8E8E-3162151C250D}"/>
              </a:ext>
            </a:extLst>
          </p:cNvPr>
          <p:cNvSpPr txBox="1"/>
          <p:nvPr/>
        </p:nvSpPr>
        <p:spPr>
          <a:xfrm>
            <a:off x="3271959" y="2710197"/>
            <a:ext cx="2679658" cy="107721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 Making (PSD)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Identifies precursors, mitigates problems, and makes decisions.</a:t>
            </a: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kstfelt 10">
            <a:hlinkClick r:id="rId7" action="ppaction://hlinksldjump"/>
            <a:extLst>
              <a:ext uri="{FF2B5EF4-FFF2-40B4-BE49-F238E27FC236}">
                <a16:creationId xmlns:a16="http://schemas.microsoft.com/office/drawing/2014/main" id="{C7748203-BD1D-17F7-D636-79A88A04F5C6}"/>
              </a:ext>
            </a:extLst>
          </p:cNvPr>
          <p:cNvSpPr txBox="1"/>
          <p:nvPr/>
        </p:nvSpPr>
        <p:spPr>
          <a:xfrm>
            <a:off x="6293704" y="4186703"/>
            <a:ext cx="2679657" cy="14465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Flight Path Management - Automation (FPA)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Controls the flight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path through automation.</a:t>
            </a: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kstfelt 11">
            <a:hlinkClick r:id="rId8" action="ppaction://hlinksldjump"/>
            <a:extLst>
              <a:ext uri="{FF2B5EF4-FFF2-40B4-BE49-F238E27FC236}">
                <a16:creationId xmlns:a16="http://schemas.microsoft.com/office/drawing/2014/main" id="{2928DCE4-D9C8-B7B6-5246-1ACFF84382C7}"/>
              </a:ext>
            </a:extLst>
          </p:cNvPr>
          <p:cNvSpPr txBox="1"/>
          <p:nvPr/>
        </p:nvSpPr>
        <p:spPr>
          <a:xfrm>
            <a:off x="6293704" y="2691419"/>
            <a:ext cx="2679657" cy="107721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Flight Path Management - Manual (FPM)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Controls the flight path through manual control.</a:t>
            </a:r>
          </a:p>
          <a:p>
            <a:endParaRPr lang="en-US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kstfelt 12">
            <a:hlinkClick r:id="rId9" action="ppaction://hlinksldjump"/>
            <a:extLst>
              <a:ext uri="{FF2B5EF4-FFF2-40B4-BE49-F238E27FC236}">
                <a16:creationId xmlns:a16="http://schemas.microsoft.com/office/drawing/2014/main" id="{29C36323-5A29-ADAD-B106-5C619FDCB493}"/>
              </a:ext>
            </a:extLst>
          </p:cNvPr>
          <p:cNvSpPr txBox="1"/>
          <p:nvPr/>
        </p:nvSpPr>
        <p:spPr>
          <a:xfrm>
            <a:off x="3271960" y="4186703"/>
            <a:ext cx="2679657" cy="1477328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Application of Procedures and compliance with  regulations (PRO)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Identifies and applies appropriate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procedures in accordance with published operating instructions and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applicable regulations.</a:t>
            </a:r>
          </a:p>
        </p:txBody>
      </p:sp>
      <p:sp>
        <p:nvSpPr>
          <p:cNvPr id="14" name="Tekstfelt 13">
            <a:hlinkClick r:id="rId10" action="ppaction://hlinksldjump"/>
            <a:extLst>
              <a:ext uri="{FF2B5EF4-FFF2-40B4-BE49-F238E27FC236}">
                <a16:creationId xmlns:a16="http://schemas.microsoft.com/office/drawing/2014/main" id="{B32ABFCA-01B9-DA06-3F9F-BECFA10A385D}"/>
              </a:ext>
            </a:extLst>
          </p:cNvPr>
          <p:cNvSpPr txBox="1"/>
          <p:nvPr/>
        </p:nvSpPr>
        <p:spPr>
          <a:xfrm>
            <a:off x="250214" y="2694950"/>
            <a:ext cx="2679657" cy="104644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Communication (COM) 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Communicates through appropriate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means in the operational environment, in both normal and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non-normal situations.</a:t>
            </a:r>
            <a:endParaRPr lang="en-US" sz="1200" b="0" i="0" u="none" strike="noStrike" baseline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kstfelt 14">
            <a:hlinkClick r:id="rId11" action="ppaction://hlinksldjump"/>
            <a:extLst>
              <a:ext uri="{FF2B5EF4-FFF2-40B4-BE49-F238E27FC236}">
                <a16:creationId xmlns:a16="http://schemas.microsoft.com/office/drawing/2014/main" id="{EFEF4DFA-4075-D17A-D720-01C1754BA554}"/>
              </a:ext>
            </a:extLst>
          </p:cNvPr>
          <p:cNvSpPr txBox="1"/>
          <p:nvPr/>
        </p:nvSpPr>
        <p:spPr>
          <a:xfrm>
            <a:off x="250214" y="4186703"/>
            <a:ext cx="2679657" cy="144655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l"/>
            <a:r>
              <a:rPr lang="en-US" sz="14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Application of Knowledge (KNO)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Demonstrates knowledge and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of relevant information, operating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instructions, aircraft systems and the</a:t>
            </a:r>
          </a:p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operating environment.</a:t>
            </a:r>
          </a:p>
        </p:txBody>
      </p:sp>
      <p:sp>
        <p:nvSpPr>
          <p:cNvPr id="6" name="Rektangel 5">
            <a:hlinkClick r:id="rId12" action="ppaction://hlinksldjump"/>
            <a:extLst>
              <a:ext uri="{FF2B5EF4-FFF2-40B4-BE49-F238E27FC236}">
                <a16:creationId xmlns:a16="http://schemas.microsoft.com/office/drawing/2014/main" id="{9A4F3471-61DC-44E2-CBFD-E2486E6E134C}"/>
              </a:ext>
            </a:extLst>
          </p:cNvPr>
          <p:cNvSpPr/>
          <p:nvPr/>
        </p:nvSpPr>
        <p:spPr>
          <a:xfrm>
            <a:off x="144385" y="6109344"/>
            <a:ext cx="12192000" cy="1046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dirty="0">
                <a:solidFill>
                  <a:schemeClr val="bg1"/>
                </a:solidFill>
              </a:rPr>
              <a:t>© BN PI MAY2026</a:t>
            </a:r>
            <a:endParaRPr lang="en-US" sz="1200" b="1" dirty="0">
              <a:solidFill>
                <a:schemeClr val="bg1"/>
              </a:solidFill>
            </a:endParaRPr>
          </a:p>
        </p:txBody>
      </p:sp>
      <p:pic>
        <p:nvPicPr>
          <p:cNvPr id="3" name="Billede 2" descr="Et billede, der indeholder trekant&#10;&#10;AI-genereret indhold kan være ukorrekt.">
            <a:extLst>
              <a:ext uri="{FF2B5EF4-FFF2-40B4-BE49-F238E27FC236}">
                <a16:creationId xmlns:a16="http://schemas.microsoft.com/office/drawing/2014/main" id="{E87F87CF-F5BC-4AFD-9986-663827E619E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2327" y="841475"/>
            <a:ext cx="1986396" cy="159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191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hlinkClick r:id="rId2" action="ppaction://hlinksldjump"/>
            <a:extLst>
              <a:ext uri="{FF2B5EF4-FFF2-40B4-BE49-F238E27FC236}">
                <a16:creationId xmlns:a16="http://schemas.microsoft.com/office/drawing/2014/main" id="{5F90CCF9-07B6-83E9-12C6-9CC91D64EBF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kstfelt 5">
            <a:extLst>
              <a:ext uri="{FF2B5EF4-FFF2-40B4-BE49-F238E27FC236}">
                <a16:creationId xmlns:a16="http://schemas.microsoft.com/office/drawing/2014/main" id="{8049A718-0351-5F86-DCE2-78EBE333741E}"/>
              </a:ext>
            </a:extLst>
          </p:cNvPr>
          <p:cNvSpPr txBox="1"/>
          <p:nvPr/>
        </p:nvSpPr>
        <p:spPr>
          <a:xfrm>
            <a:off x="2538921" y="6068900"/>
            <a:ext cx="65" cy="36933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0DB221D9-3E95-F159-6DFE-916BEDB8A1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0215665"/>
              </p:ext>
            </p:extLst>
          </p:nvPr>
        </p:nvGraphicFramePr>
        <p:xfrm>
          <a:off x="1587216" y="570986"/>
          <a:ext cx="8382121" cy="49269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2121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591645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Situation Awareness (SAW)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4335283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01)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Monitors and assesses the state of the airplane and its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systems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02)</a:t>
                      </a:r>
                      <a:r>
                        <a:rPr lang="en-US" sz="20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Monitors and assesses the airplane's energy state, and its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anticipated flight path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Monitors and assesses the general environment as it may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affect the operation</a:t>
                      </a:r>
                      <a:endParaRPr lang="en-US" sz="2000" b="0" i="0" u="none" strike="noStrike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04)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Validates the accuracy of information and checks for gross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errors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05)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Maintains awareness of the people involved in or affected by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the operation and their capacity to perform as expected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06)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Develops effective contingency plans based upon potential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risks associated with threats and errors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(SAW 07)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Responds to indications of reduced situation awareness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2" name="Rektangel 1">
            <a:hlinkClick r:id="rId2" action="ppaction://hlinksldjump"/>
            <a:extLst>
              <a:ext uri="{FF2B5EF4-FFF2-40B4-BE49-F238E27FC236}">
                <a16:creationId xmlns:a16="http://schemas.microsoft.com/office/drawing/2014/main" id="{DEFBC0A9-FB67-D562-92E4-CCBD20E6F2B1}"/>
              </a:ext>
            </a:extLst>
          </p:cNvPr>
          <p:cNvSpPr/>
          <p:nvPr/>
        </p:nvSpPr>
        <p:spPr>
          <a:xfrm>
            <a:off x="0" y="0"/>
            <a:ext cx="12192000" cy="66950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9771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02AE07-1895-8EC6-D3CB-3F39BF294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74F6E9AD-AB18-8D27-8BFF-A49E67F24E4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60647444-2D3C-70B9-CD78-EF8C11F460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910510"/>
              </p:ext>
            </p:extLst>
          </p:nvPr>
        </p:nvGraphicFramePr>
        <p:xfrm>
          <a:off x="998922" y="473556"/>
          <a:ext cx="9461743" cy="53423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1743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545564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Communication (COM)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4796813">
                <a:tc>
                  <a:txBody>
                    <a:bodyPr/>
                    <a:lstStyle/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01)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Determines that the recipient is ready and able to receive information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 02)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Selects appropriately what, when, how and with whom to communicate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Conveys messages clearly, accurately and concisely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04)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Confirms that the recipient demonstrates understanding of important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information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 05)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Listens actively and demonstrates understanding when receiving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information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06)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Asks relevant and effective questions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Uses appropriate escalation in communication to resolve identified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deviations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08)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Uses and interprets non-verbal communication in a manner appropriate 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to the organizational and social culture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09)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Adheres to standard radiotelephone phraseology and procedures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(COM 10)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Accurately reads, interprets, constructs and responds to datalink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messages in English</a:t>
                      </a:r>
                      <a:endParaRPr lang="en-US" sz="2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30F43570-0150-FDE0-79DD-55509403C9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514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1A708-4996-C876-8FBF-4BE7569FD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81946166-8C29-8EDD-E668-8D9855D553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Tabel 2">
            <a:extLst>
              <a:ext uri="{FF2B5EF4-FFF2-40B4-BE49-F238E27FC236}">
                <a16:creationId xmlns:a16="http://schemas.microsoft.com/office/drawing/2014/main" id="{C939AA83-AA76-D96E-FFE3-43CC39C970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9511"/>
              </p:ext>
            </p:extLst>
          </p:nvPr>
        </p:nvGraphicFramePr>
        <p:xfrm>
          <a:off x="1400856" y="944203"/>
          <a:ext cx="9191790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91790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282843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of Knowledge (KNO)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1760333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01)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Demonstrates practical and applicable knowledge of limitations and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systems and their interaction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02)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Demonstrates required knowledge of published operating instructions</a:t>
                      </a: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Demonstrates knowledge of the physical environment, the air traffic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environment including routings, weather, airports and the operational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infrastructure</a:t>
                      </a: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04)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Demonstrates appropriate knowledge of applicable legislation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05)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Knows where to source required information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06)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Demonstrates a positive interest in acquiring knowledge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(KNO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Is able to apply knowledge effectively</a:t>
                      </a:r>
                      <a:endParaRPr lang="en-US" sz="20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2" name="Rektangel 1">
            <a:hlinkClick r:id="rId2" action="ppaction://hlinksldjump"/>
            <a:extLst>
              <a:ext uri="{FF2B5EF4-FFF2-40B4-BE49-F238E27FC236}">
                <a16:creationId xmlns:a16="http://schemas.microsoft.com/office/drawing/2014/main" id="{7A4D7753-6DF6-10DC-78E8-9AB0571B3F46}"/>
              </a:ext>
            </a:extLst>
          </p:cNvPr>
          <p:cNvSpPr/>
          <p:nvPr/>
        </p:nvSpPr>
        <p:spPr>
          <a:xfrm>
            <a:off x="190621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053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281FF8-3914-CD69-DD65-FEEBD4ABE3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6971E11D-F38F-1F6F-EB87-3914900D936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28068B5F-D9EC-6254-BB29-CE3453E13A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4122083"/>
              </p:ext>
            </p:extLst>
          </p:nvPr>
        </p:nvGraphicFramePr>
        <p:xfrm>
          <a:off x="1281196" y="903140"/>
          <a:ext cx="9382408" cy="33455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82408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510877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Application of Procedures and Compliance with Regulation (PRO)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162761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01)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Identifies where to find procedures and regulations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 02)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Applies relevant operating instructions, procedures and techniques in a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timely manner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Follows SOPs unless a higher degree of safety dictates an appropriate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deviation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04)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Operates aircraft systems and associated equipment correctly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05)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Monitors aircraft systems status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06)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Complies with applicable regulations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(PRO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Applies relevant procedural knowledge</a:t>
                      </a:r>
                      <a:endParaRPr lang="en-US" sz="2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8A5289BE-1774-8AE7-571F-C6D3A0A72954}"/>
              </a:ext>
            </a:extLst>
          </p:cNvPr>
          <p:cNvSpPr/>
          <p:nvPr/>
        </p:nvSpPr>
        <p:spPr>
          <a:xfrm>
            <a:off x="190621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563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B27E28-EBE7-3B4E-E652-EFF9E18634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5EE97FF1-4825-CDBA-7CB3-8295317EFD9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39C1BABD-A016-9715-9013-B5E4CF6EBA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788346"/>
              </p:ext>
            </p:extLst>
          </p:nvPr>
        </p:nvGraphicFramePr>
        <p:xfrm>
          <a:off x="1266757" y="796286"/>
          <a:ext cx="9338099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38099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282446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Leadership and Teamwork (LTW)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20124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4988" algn="l"/>
                          <a:tab pos="627063" algn="l"/>
                        </a:tabLst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01)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Encourages team participation and open communication</a:t>
                      </a: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LTW 02)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Demonstrates initiative and provides direction when required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4988" algn="l"/>
                          <a:tab pos="627063" algn="l"/>
                        </a:tabLst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Engages others in planning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04)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Considers inputs from others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tabLst>
                          <a:tab pos="534988" algn="l"/>
                          <a:tab pos="627063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LTW 05)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Gives and receives feedback constructively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06)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Addresses and resolves conflicts and disagreements in a constructive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manner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4988" algn="l"/>
                          <a:tab pos="627063" algn="l"/>
                        </a:tabLst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Exercises decisive leadership when required</a:t>
                      </a:r>
                      <a:endParaRPr lang="en-US" sz="2000" b="0" i="0" u="none" strike="noStrike" baseline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4988" algn="l"/>
                          <a:tab pos="627063" algn="l"/>
                        </a:tabLst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08)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Accepts responsibility for decisions and actions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534988" algn="l"/>
                          <a:tab pos="627063" algn="l"/>
                        </a:tabLst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09)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Carries out instructions when directed</a:t>
                      </a:r>
                      <a:endParaRPr lang="en-US" sz="2000" b="0" i="0" u="none" strike="noStrike" kern="1200" baseline="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(LTW 10)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Applies effective intervention strategies to resolve identified deviations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LTW 11) 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Manages cultural and language challenges, as applicable</a:t>
                      </a:r>
                      <a:endParaRPr lang="en-US" sz="2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6E95A0F9-2D53-F2D7-F495-88D7E74E83AE}"/>
              </a:ext>
            </a:extLst>
          </p:cNvPr>
          <p:cNvSpPr/>
          <p:nvPr/>
        </p:nvSpPr>
        <p:spPr>
          <a:xfrm>
            <a:off x="-15240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98251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D8A2A8-078E-D4C6-FCDD-C9F465361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BEC6EC81-B6B1-4870-39A1-3115C40176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B6AC78E2-EFE1-1F83-28CE-4EE0E94506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384684"/>
              </p:ext>
            </p:extLst>
          </p:nvPr>
        </p:nvGraphicFramePr>
        <p:xfrm>
          <a:off x="1280972" y="702157"/>
          <a:ext cx="9231899" cy="3535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31899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279029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Workload Management (WLM)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16951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01)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Exercises self-control in all situations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02)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Plans, prioritizes and schedules appropriate tasks effectively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Manages time efficiently when carrying out tasks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04)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Offers and gives assistance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05)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Delegates tasks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06)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Seeks and accepts assistance, when appropriate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Monitors, reviews and cross-checks actions conscientiously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08)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Verifies that tasks are completed to the expected outcome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(WLM 09)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Manages and recovers from interruptions, distractions, variations 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failures effectively while performing tasks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3563F41E-6A01-E744-A967-CF89BF695A62}"/>
              </a:ext>
            </a:extLst>
          </p:cNvPr>
          <p:cNvSpPr/>
          <p:nvPr/>
        </p:nvSpPr>
        <p:spPr>
          <a:xfrm>
            <a:off x="190621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555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A55BE8-F10B-8FA5-CA21-FA376C90BA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A6A9DB10-0190-B90D-41E1-60E8C623629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84DD6AD3-3AC1-0EB4-0F4B-0D6A09B05B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1412805"/>
              </p:ext>
            </p:extLst>
          </p:nvPr>
        </p:nvGraphicFramePr>
        <p:xfrm>
          <a:off x="1360515" y="673509"/>
          <a:ext cx="9263078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63078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282672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Problem Solving and Decision Making (PSD)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1717229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01)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Identifies, assesses and manages threats and errors in a timely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manner</a:t>
                      </a:r>
                      <a:endParaRPr lang="en-US" sz="20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02)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Seeks accurate and adequate information from appropriate sources</a:t>
                      </a: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03)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Identifies and verifies what and why things have gone wrong, if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appropriate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04)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Perseveres in working through problems whilst prioritizing safety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PSD 05)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Identifies and considers appropriate options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06)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Applies appropriate and timely decision-making techniques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07)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Monitors, reviews and adapts decisions as required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08)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Adapts when faced with situations where no guidance or procedure</a:t>
                      </a:r>
                    </a:p>
                    <a:p>
                      <a:pPr algn="l"/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exists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(PSD 09)</a:t>
                      </a:r>
                      <a:r>
                        <a:rPr lang="en-US" sz="2000" b="0" i="0" u="none" strike="noStrike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Demonstrates resilience when encountering an unexpected event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FEFE1066-03B8-966E-8790-9D22E74D9E5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378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8F75D-3F14-6329-EE73-C0682433BD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hlinkClick r:id="rId2" action="ppaction://hlinksldjump"/>
            <a:extLst>
              <a:ext uri="{FF2B5EF4-FFF2-40B4-BE49-F238E27FC236}">
                <a16:creationId xmlns:a16="http://schemas.microsoft.com/office/drawing/2014/main" id="{69F89E92-F6C9-84E5-526C-C8C6F27E25F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88E8E12A-86BA-43EB-B570-70FFC63B17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673493"/>
              </p:ext>
            </p:extLst>
          </p:nvPr>
        </p:nvGraphicFramePr>
        <p:xfrm>
          <a:off x="1546488" y="761322"/>
          <a:ext cx="9099024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99024">
                  <a:extLst>
                    <a:ext uri="{9D8B030D-6E8A-4147-A177-3AD203B41FA5}">
                      <a16:colId xmlns:a16="http://schemas.microsoft.com/office/drawing/2014/main" val="1458953490"/>
                    </a:ext>
                  </a:extLst>
                </a:gridCol>
              </a:tblGrid>
              <a:tr h="364037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Flight Path Management – Manual (FPM)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1555180"/>
                  </a:ext>
                </a:extLst>
              </a:tr>
              <a:tr h="4004409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(FPM 01)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Control the aircraft manually with accuracy and smoothness as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appropriate to the situation</a:t>
                      </a:r>
                    </a:p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FPM 02)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Monitors and detects deviations from the intended flight path and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takes appropriate action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(FPM 03)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Manually controls the airplane using the relationship between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airplane attitude, speed and thrust, and navigation signals or visual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information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(FPM 04)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Manages the flight path to achieve optimum operational performance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FPM 05) 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Maintains the intended flight path during manual flight whilst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managing other tasks and distractions</a:t>
                      </a:r>
                      <a:endParaRPr lang="en-US" sz="20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(FPM 06)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Uses appropriate flight management and guidance systems, as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installed and applicable to the conditions</a:t>
                      </a:r>
                    </a:p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(FPM 07)</a:t>
                      </a:r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Effectively monitors flight guidance systems including engagement</a:t>
                      </a:r>
                    </a:p>
                    <a:p>
                      <a:r>
                        <a:rPr lang="en-US" sz="2000" b="0" i="0" u="none" strike="noStrike" kern="1200" baseline="0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              and automatic mode transitions</a:t>
                      </a:r>
                      <a:endParaRPr lang="en-US" sz="2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4845268"/>
                  </a:ext>
                </a:extLst>
              </a:tr>
            </a:tbl>
          </a:graphicData>
        </a:graphic>
      </p:graphicFrame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A0EA7A73-FB01-8BFC-1872-622841311B9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418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0002C-B13C-9E4C-FA59-B535481A1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hlinkClick r:id="rId2" action="ppaction://hlinksldjump"/>
            <a:extLst>
              <a:ext uri="{FF2B5EF4-FFF2-40B4-BE49-F238E27FC236}">
                <a16:creationId xmlns:a16="http://schemas.microsoft.com/office/drawing/2014/main" id="{BBE9A528-B95A-375B-5937-DC15C0113BA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4" name="Tabel 3">
            <a:extLst>
              <a:ext uri="{FF2B5EF4-FFF2-40B4-BE49-F238E27FC236}">
                <a16:creationId xmlns:a16="http://schemas.microsoft.com/office/drawing/2014/main" id="{575165F4-3ABC-0046-63A9-1CDA977578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663429"/>
              </p:ext>
            </p:extLst>
          </p:nvPr>
        </p:nvGraphicFramePr>
        <p:xfrm>
          <a:off x="1557750" y="1026435"/>
          <a:ext cx="9076500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76500">
                  <a:extLst>
                    <a:ext uri="{9D8B030D-6E8A-4147-A177-3AD203B41FA5}">
                      <a16:colId xmlns:a16="http://schemas.microsoft.com/office/drawing/2014/main" val="1604289408"/>
                    </a:ext>
                  </a:extLst>
                </a:gridCol>
              </a:tblGrid>
              <a:tr h="239428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Flight Path Management – Automation (FPA)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0410082"/>
                  </a:ext>
                </a:extLst>
              </a:tr>
              <a:tr h="1896986">
                <a:tc>
                  <a:txBody>
                    <a:bodyPr/>
                    <a:lstStyle/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(FPA 01)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Uses appropriate flight management, guidance systems and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automation, as installed and applicable to the conditions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(FPA 02)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Monitors and detects deviations from the intended flight path and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takes appropriate action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(FPA 03)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Manages the flight path to achieve optimum operational performance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(FPA 04)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Maintains the intended flight path during flight using automation whilst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managing other tasks and distractions</a:t>
                      </a:r>
                      <a:b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</a:t>
                      </a: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FPA 05) 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Selects appropriate level and mode of automation in a timely manner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considering phase of flight and workload.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(FPA 06)</a:t>
                      </a: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Effectively monitors automation, including engagement and automatic</a:t>
                      </a:r>
                    </a:p>
                    <a:p>
                      <a:pPr>
                        <a:tabLst>
                          <a:tab pos="719138" algn="l"/>
                        </a:tabLst>
                      </a:pPr>
                      <a:r>
                        <a:rPr lang="en-US" sz="200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mode transitions</a:t>
                      </a:r>
                      <a:endParaRPr lang="en-US" sz="2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741872"/>
                  </a:ext>
                </a:extLst>
              </a:tr>
            </a:tbl>
          </a:graphicData>
        </a:graphic>
      </p:graphicFrame>
      <p:sp>
        <p:nvSpPr>
          <p:cNvPr id="5" name="Rektangel 4">
            <a:hlinkClick r:id="rId2" action="ppaction://hlinksldjump"/>
            <a:extLst>
              <a:ext uri="{FF2B5EF4-FFF2-40B4-BE49-F238E27FC236}">
                <a16:creationId xmlns:a16="http://schemas.microsoft.com/office/drawing/2014/main" id="{E5A9A655-E65C-BD3C-6C79-1DE2B2BEF442}"/>
              </a:ext>
            </a:extLst>
          </p:cNvPr>
          <p:cNvSpPr/>
          <p:nvPr/>
        </p:nvSpPr>
        <p:spPr>
          <a:xfrm>
            <a:off x="190621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166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3E5F82-7B75-1626-670D-05E74AB82C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hlinkClick r:id="rId2" action="ppaction://hlinksldjump"/>
            <a:extLst>
              <a:ext uri="{FF2B5EF4-FFF2-40B4-BE49-F238E27FC236}">
                <a16:creationId xmlns:a16="http://schemas.microsoft.com/office/drawing/2014/main" id="{5EC99457-58A3-F1EF-179F-1230AD22464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2" name="Tabel 1">
            <a:extLst>
              <a:ext uri="{FF2B5EF4-FFF2-40B4-BE49-F238E27FC236}">
                <a16:creationId xmlns:a16="http://schemas.microsoft.com/office/drawing/2014/main" id="{C356903A-6B1C-19DD-A79F-BD704F47FE5F}"/>
              </a:ext>
            </a:extLst>
          </p:cNvPr>
          <p:cNvGraphicFramePr>
            <a:graphicFrameLocks noGrp="1"/>
          </p:cNvGraphicFramePr>
          <p:nvPr/>
        </p:nvGraphicFramePr>
        <p:xfrm>
          <a:off x="1056875" y="1645265"/>
          <a:ext cx="1007825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2098">
                  <a:extLst>
                    <a:ext uri="{9D8B030D-6E8A-4147-A177-3AD203B41FA5}">
                      <a16:colId xmlns:a16="http://schemas.microsoft.com/office/drawing/2014/main" val="441341251"/>
                    </a:ext>
                  </a:extLst>
                </a:gridCol>
                <a:gridCol w="6991787">
                  <a:extLst>
                    <a:ext uri="{9D8B030D-6E8A-4147-A177-3AD203B41FA5}">
                      <a16:colId xmlns:a16="http://schemas.microsoft.com/office/drawing/2014/main" val="3328435894"/>
                    </a:ext>
                  </a:extLst>
                </a:gridCol>
                <a:gridCol w="1534365">
                  <a:extLst>
                    <a:ext uri="{9D8B030D-6E8A-4147-A177-3AD203B41FA5}">
                      <a16:colId xmlns:a16="http://schemas.microsoft.com/office/drawing/2014/main" val="19880016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Subject / Description of update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Updated by: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025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3552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388558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9945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9972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186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1933919"/>
      </p:ext>
    </p:extLst>
  </p:cSld>
  <p:clrMapOvr>
    <a:masterClrMapping/>
  </p:clrMapOvr>
</p:sld>
</file>

<file path=ppt/theme/theme1.xml><?xml version="1.0" encoding="utf-8"?>
<a:theme xmlns:a="http://schemas.openxmlformats.org/drawingml/2006/main" name="Udsnit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Brugerdefineret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59</TotalTime>
  <Words>1270</Words>
  <Application>Microsoft Office PowerPoint</Application>
  <PresentationFormat>Widescreen</PresentationFormat>
  <Paragraphs>145</Paragraphs>
  <Slides>11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5</vt:i4>
      </vt:variant>
      <vt:variant>
        <vt:lpstr>Tema</vt:lpstr>
      </vt:variant>
      <vt:variant>
        <vt:i4>2</vt:i4>
      </vt:variant>
      <vt:variant>
        <vt:lpstr>Slidetitler</vt:lpstr>
      </vt:variant>
      <vt:variant>
        <vt:i4>11</vt:i4>
      </vt:variant>
    </vt:vector>
  </HeadingPairs>
  <TitlesOfParts>
    <vt:vector size="18" baseType="lpstr">
      <vt:lpstr>Aptos</vt:lpstr>
      <vt:lpstr>Aptos Display</vt:lpstr>
      <vt:lpstr>Arial</vt:lpstr>
      <vt:lpstr>Century Gothic</vt:lpstr>
      <vt:lpstr>Wingdings 3</vt:lpstr>
      <vt:lpstr>Udsnit</vt:lpstr>
      <vt:lpstr>Brugerdefineret design</vt:lpstr>
      <vt:lpstr>CompetencIES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 Nielsen</dc:creator>
  <cp:lastModifiedBy>Bo Nielsen</cp:lastModifiedBy>
  <cp:revision>21</cp:revision>
  <dcterms:created xsi:type="dcterms:W3CDTF">2025-11-12T02:52:19Z</dcterms:created>
  <dcterms:modified xsi:type="dcterms:W3CDTF">2026-05-12T10:13:28Z</dcterms:modified>
</cp:coreProperties>
</file>